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80" r:id="rId4"/>
    <p:sldId id="284" r:id="rId5"/>
    <p:sldId id="281" r:id="rId6"/>
    <p:sldId id="278" r:id="rId7"/>
    <p:sldId id="262" r:id="rId8"/>
    <p:sldId id="276" r:id="rId9"/>
    <p:sldId id="279" r:id="rId10"/>
    <p:sldId id="282" r:id="rId11"/>
    <p:sldId id="285" r:id="rId12"/>
    <p:sldId id="283" r:id="rId13"/>
    <p:sldId id="275" r:id="rId14"/>
  </p:sldIdLst>
  <p:sldSz cx="18288000" cy="10287000"/>
  <p:notesSz cx="7104063" cy="10234613"/>
  <p:embeddedFontLst>
    <p:embeddedFont>
      <p:font typeface="Roboto Condensed" panose="02000000000000000000" pitchFamily="2" charset="0"/>
      <p:regular r:id="rId16"/>
      <p:bold r:id="rId17"/>
      <p:italic r:id="rId18"/>
      <p:boldItalic r:id="rId19"/>
    </p:embeddedFont>
    <p:embeddedFont>
      <p:font typeface="Roboto Condensed Bold" panose="02000000000000000000" charset="0"/>
      <p:regular r:id="rId20"/>
      <p:bold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19F296-CAC8-C102-BC0E-30EF2B05982C}" v="12" dt="2026-06-09T07:57:43.9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9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r">
              <a:defRPr sz="1200"/>
            </a:lvl1pPr>
          </a:lstStyle>
          <a:p>
            <a:fld id="{7D0B3CAD-BC65-43BD-AD70-E5210719BAD8}" type="datetimeFigureOut">
              <a:rPr lang="nl-NL" smtClean="0"/>
              <a:t>26-6-2026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84188" y="1281113"/>
            <a:ext cx="6135687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98" tIns="47549" rIns="95098" bIns="47549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5098" tIns="47549" rIns="95098" bIns="47549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r">
              <a:defRPr sz="1200"/>
            </a:lvl1pPr>
          </a:lstStyle>
          <a:p>
            <a:fld id="{7C4373C6-3BE5-4F50-887B-5FD70C6DA7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6353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373C6-3BE5-4F50-887B-5FD70C6DA76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7863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6B168-B3BC-C243-FF60-8722DAD23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6E98619-00B7-9388-D2D4-C2D6B23CA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2710626-5B5F-63A1-2367-DAEC414312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19FF308-174F-27D6-4537-40D077CBCD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373C6-3BE5-4F50-887B-5FD70C6DA76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391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05A9-6FBD-25F4-3950-525FA5BD0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535CEEA-07F3-A855-4D12-A8EE7DE30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700EB6F-EC7D-CE87-1323-19FC8A1E0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C55ACE-9FFA-EAFA-0BAE-8B725CE77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373C6-3BE5-4F50-887B-5FD70C6DA76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83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1BF4F-1C00-763C-070E-B167168A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2CE511C-91B0-0115-1C68-DFB6E6F8AA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F6CFED0-EB8D-5426-9D9D-3654301FEF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D80A102-D1CB-FE2B-E700-F9266C53E9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373C6-3BE5-4F50-887B-5FD70C6DA76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2327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3B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3743883" cy="952500"/>
          </a:xfrm>
          <a:custGeom>
            <a:avLst/>
            <a:gdLst/>
            <a:ahLst/>
            <a:cxnLst/>
            <a:rect l="l" t="t" r="r" b="b"/>
            <a:pathLst>
              <a:path w="3743883" h="952500">
                <a:moveTo>
                  <a:pt x="0" y="0"/>
                </a:moveTo>
                <a:lnTo>
                  <a:pt x="3743883" y="0"/>
                </a:lnTo>
                <a:lnTo>
                  <a:pt x="3743883" y="952500"/>
                </a:lnTo>
                <a:lnTo>
                  <a:pt x="0" y="95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TextBox 5"/>
          <p:cNvSpPr txBox="1"/>
          <p:nvPr/>
        </p:nvSpPr>
        <p:spPr>
          <a:xfrm>
            <a:off x="1028700" y="3752850"/>
            <a:ext cx="5595565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 dirty="0">
                <a:solidFill>
                  <a:srgbClr val="FFFFFF"/>
                </a:solidFill>
                <a:latin typeface="Roboto Condensed Bold"/>
              </a:rPr>
              <a:t>GB BE/UK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8975090"/>
            <a:ext cx="1481435" cy="262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50">
                <a:solidFill>
                  <a:srgbClr val="FFFFFF"/>
                </a:solidFill>
                <a:latin typeface="Roboto Condensed"/>
              </a:rPr>
              <a:t>09-06-2026</a:t>
            </a:r>
            <a:endParaRPr lang="en-US" sz="1599" dirty="0">
              <a:solidFill>
                <a:srgbClr val="FFFFFF"/>
              </a:solidFill>
              <a:latin typeface="Roboto Condensed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2F5A5FE-E173-D5C3-DDAB-010C360B8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0200" y="785292"/>
            <a:ext cx="4566633" cy="3712524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1E5B69F5-75A3-ACED-E607-F39235FCE4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38" t="10689" r="12866"/>
          <a:stretch/>
        </p:blipFill>
        <p:spPr>
          <a:xfrm>
            <a:off x="13030200" y="5392706"/>
            <a:ext cx="4566633" cy="41090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1C07E-0A89-3D79-D817-0A6EDF5BD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0">
            <a:extLst>
              <a:ext uri="{FF2B5EF4-FFF2-40B4-BE49-F238E27FC236}">
                <a16:creationId xmlns:a16="http://schemas.microsoft.com/office/drawing/2014/main" id="{E7ECDA39-6D6D-1CE3-A90D-14BAAF8AF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082" y="6347792"/>
            <a:ext cx="3857129" cy="2688302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F66ACE95-7CAC-DB60-3AEB-753B3ED4AE7F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C2A0AAF-0125-FFED-9A07-A34798440701}"/>
              </a:ext>
            </a:extLst>
          </p:cNvPr>
          <p:cNvSpPr txBox="1"/>
          <p:nvPr/>
        </p:nvSpPr>
        <p:spPr>
          <a:xfrm>
            <a:off x="1028700" y="1019175"/>
            <a:ext cx="106299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Variants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AE4C366-D159-6233-564C-D21EE9BC081D}"/>
              </a:ext>
            </a:extLst>
          </p:cNvPr>
          <p:cNvSpPr txBox="1">
            <a:spLocks/>
          </p:cNvSpPr>
          <p:nvPr/>
        </p:nvSpPr>
        <p:spPr>
          <a:xfrm>
            <a:off x="6191612" y="2171700"/>
            <a:ext cx="6155329" cy="53999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8" lvl="1" indent="0">
              <a:buFont typeface="Arial" pitchFamily="34" charset="0"/>
              <a:buNone/>
            </a:pPr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pPr marL="914377" lvl="2" indent="0">
              <a:buFont typeface="Arial" pitchFamily="34" charset="0"/>
              <a:buNone/>
            </a:pPr>
            <a:endParaRPr lang="en-GB"/>
          </a:p>
          <a:p>
            <a:endParaRPr lang="en-GB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F0FD53C1-D76A-D8A6-166C-A8519543185E}"/>
              </a:ext>
            </a:extLst>
          </p:cNvPr>
          <p:cNvSpPr txBox="1">
            <a:spLocks/>
          </p:cNvSpPr>
          <p:nvPr/>
        </p:nvSpPr>
        <p:spPr>
          <a:xfrm>
            <a:off x="1038884" y="2171700"/>
            <a:ext cx="4005545" cy="5399988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sym typeface="Wingdings" panose="05000000000000000000" pitchFamily="2" charset="2"/>
            </a:endParaRPr>
          </a:p>
          <a:p>
            <a:pPr marL="457188" lvl="1" indent="0">
              <a:buFontTx/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3075C802-E68E-B0A6-572E-CD7B070FC0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228"/>
          <a:stretch/>
        </p:blipFill>
        <p:spPr>
          <a:xfrm>
            <a:off x="9611599" y="6735360"/>
            <a:ext cx="7637517" cy="2759880"/>
          </a:xfrm>
          <a:prstGeom prst="rect">
            <a:avLst/>
          </a:prstGeom>
        </p:spPr>
      </p:pic>
      <p:graphicFrame>
        <p:nvGraphicFramePr>
          <p:cNvPr id="12" name="Table 8">
            <a:extLst>
              <a:ext uri="{FF2B5EF4-FFF2-40B4-BE49-F238E27FC236}">
                <a16:creationId xmlns:a16="http://schemas.microsoft.com/office/drawing/2014/main" id="{CFB2FBFF-96BE-F209-C63C-EDF6D25DC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779625"/>
              </p:ext>
            </p:extLst>
          </p:nvPr>
        </p:nvGraphicFramePr>
        <p:xfrm>
          <a:off x="900999" y="3595276"/>
          <a:ext cx="5137294" cy="1855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8647">
                  <a:extLst>
                    <a:ext uri="{9D8B030D-6E8A-4147-A177-3AD203B41FA5}">
                      <a16:colId xmlns:a16="http://schemas.microsoft.com/office/drawing/2014/main" val="3415687420"/>
                    </a:ext>
                  </a:extLst>
                </a:gridCol>
                <a:gridCol w="2568647">
                  <a:extLst>
                    <a:ext uri="{9D8B030D-6E8A-4147-A177-3AD203B41FA5}">
                      <a16:colId xmlns:a16="http://schemas.microsoft.com/office/drawing/2014/main" val="684558194"/>
                    </a:ext>
                  </a:extLst>
                </a:gridCol>
              </a:tblGrid>
              <a:tr h="371177">
                <a:tc>
                  <a:txBody>
                    <a:bodyPr/>
                    <a:lstStyle/>
                    <a:p>
                      <a:r>
                        <a:rPr lang="nl-NL" dirty="0" err="1"/>
                        <a:t>Width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Content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82620"/>
                  </a:ext>
                </a:extLst>
              </a:tr>
              <a:tr h="371177">
                <a:tc>
                  <a:txBody>
                    <a:bodyPr/>
                    <a:lstStyle/>
                    <a:p>
                      <a:r>
                        <a:rPr lang="nl-NL" dirty="0"/>
                        <a:t>650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340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368424"/>
                  </a:ext>
                </a:extLst>
              </a:tr>
              <a:tr h="371177">
                <a:tc>
                  <a:txBody>
                    <a:bodyPr/>
                    <a:lstStyle/>
                    <a:p>
                      <a:r>
                        <a:rPr lang="nl-NL" dirty="0"/>
                        <a:t>800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425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43330"/>
                  </a:ext>
                </a:extLst>
              </a:tr>
              <a:tr h="371177">
                <a:tc>
                  <a:txBody>
                    <a:bodyPr/>
                    <a:lstStyle/>
                    <a:p>
                      <a:r>
                        <a:rPr lang="nl-NL" dirty="0"/>
                        <a:t>1000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530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401034"/>
                  </a:ext>
                </a:extLst>
              </a:tr>
              <a:tr h="371177">
                <a:tc>
                  <a:txBody>
                    <a:bodyPr/>
                    <a:lstStyle/>
                    <a:p>
                      <a:r>
                        <a:rPr lang="nl-NL" dirty="0"/>
                        <a:t>1200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640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788919"/>
                  </a:ext>
                </a:extLst>
              </a:tr>
            </a:tbl>
          </a:graphicData>
        </a:graphic>
      </p:graphicFrame>
      <p:pic>
        <p:nvPicPr>
          <p:cNvPr id="13" name="Picture 11">
            <a:extLst>
              <a:ext uri="{FF2B5EF4-FFF2-40B4-BE49-F238E27FC236}">
                <a16:creationId xmlns:a16="http://schemas.microsoft.com/office/drawing/2014/main" id="{F733CB9C-166E-0998-7983-664485198A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94124" y="2051445"/>
            <a:ext cx="3971886" cy="331396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B1F9075-62A1-98F8-443E-7CA77FC71C47}"/>
              </a:ext>
            </a:extLst>
          </p:cNvPr>
          <p:cNvSpPr txBox="1"/>
          <p:nvPr/>
        </p:nvSpPr>
        <p:spPr>
          <a:xfrm>
            <a:off x="821990" y="2488043"/>
            <a:ext cx="712798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The GB BEUK gripper family will consist of the following gripper widths: </a:t>
            </a:r>
          </a:p>
          <a:p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  <a:p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  <a:p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  <a:p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  <a:p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  <a:p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Here the 1200mm &amp; 650mm are shown side by side</a:t>
            </a:r>
          </a:p>
        </p:txBody>
      </p:sp>
      <p:pic>
        <p:nvPicPr>
          <p:cNvPr id="9" name="Picture 22">
            <a:extLst>
              <a:ext uri="{FF2B5EF4-FFF2-40B4-BE49-F238E27FC236}">
                <a16:creationId xmlns:a16="http://schemas.microsoft.com/office/drawing/2014/main" id="{0005CF6D-0D86-1F23-F826-4151F08B43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344" y="6439231"/>
            <a:ext cx="2915056" cy="250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31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4EEE7-232A-AB1F-548F-FF0FBCAE0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E96E432-98B2-3AB1-CAB6-A210BC568C8C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F69C361-C0FE-1912-505D-00CE59ADCA3E}"/>
              </a:ext>
            </a:extLst>
          </p:cNvPr>
          <p:cNvSpPr txBox="1"/>
          <p:nvPr/>
        </p:nvSpPr>
        <p:spPr>
          <a:xfrm>
            <a:off x="1028700" y="1019175"/>
            <a:ext cx="132207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Advantages over main competitors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1CB5B65-C3CB-189C-D42D-74BF2087BED0}"/>
              </a:ext>
            </a:extLst>
          </p:cNvPr>
          <p:cNvSpPr txBox="1">
            <a:spLocks/>
          </p:cNvSpPr>
          <p:nvPr/>
        </p:nvSpPr>
        <p:spPr>
          <a:xfrm>
            <a:off x="6345202" y="3864263"/>
            <a:ext cx="649246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 typeface="Arial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6D79BB44-8FD0-7F9B-5A3D-340F86B455C4}"/>
              </a:ext>
            </a:extLst>
          </p:cNvPr>
          <p:cNvSpPr txBox="1">
            <a:spLocks/>
          </p:cNvSpPr>
          <p:nvPr/>
        </p:nvSpPr>
        <p:spPr>
          <a:xfrm>
            <a:off x="8077200" y="3855791"/>
            <a:ext cx="649246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 typeface="Arial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C3436421-99A9-D87D-629E-B9A0567812B8}"/>
              </a:ext>
            </a:extLst>
          </p:cNvPr>
          <p:cNvSpPr txBox="1">
            <a:spLocks/>
          </p:cNvSpPr>
          <p:nvPr/>
        </p:nvSpPr>
        <p:spPr>
          <a:xfrm>
            <a:off x="8077200" y="3318788"/>
            <a:ext cx="738672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26" name="Picture 2" descr="High Volume Clamshell Buckets for Crane - KINSHOFER">
            <a:extLst>
              <a:ext uri="{FF2B5EF4-FFF2-40B4-BE49-F238E27FC236}">
                <a16:creationId xmlns:a16="http://schemas.microsoft.com/office/drawing/2014/main" id="{D7681E54-4C52-F8E6-EFC7-B24C30D69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2299483"/>
            <a:ext cx="3908840" cy="390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>
            <a:extLst>
              <a:ext uri="{FF2B5EF4-FFF2-40B4-BE49-F238E27FC236}">
                <a16:creationId xmlns:a16="http://schemas.microsoft.com/office/drawing/2014/main" id="{FDCF528D-1D2C-8375-EE7C-DB9333F40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2596920"/>
            <a:ext cx="3971886" cy="331396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2A9C2105-0147-2D7B-D885-2FCA5E9C4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61376" y="2933700"/>
            <a:ext cx="3875625" cy="2977186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FA440FE-B278-2D1C-D02C-8082264F2BDF}"/>
              </a:ext>
            </a:extLst>
          </p:cNvPr>
          <p:cNvSpPr txBox="1"/>
          <p:nvPr/>
        </p:nvSpPr>
        <p:spPr>
          <a:xfrm>
            <a:off x="1028700" y="6295974"/>
            <a:ext cx="13385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accent6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The GB Clamshell Bucket offers the following advantages:</a:t>
            </a:r>
          </a:p>
          <a:p>
            <a:r>
              <a:rPr lang="en-US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The hydraulic cylinder is protected by a steel plate to prevent damage from materials.</a:t>
            </a:r>
          </a:p>
          <a:p>
            <a:r>
              <a:rPr lang="en-US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Each shell includes two reinforcing ribs for increased stiffness and durability.</a:t>
            </a:r>
          </a:p>
          <a:p>
            <a:r>
              <a:rPr lang="en-US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The bridge and shells are connected with an iron pin to resist torsional forces.</a:t>
            </a:r>
          </a:p>
          <a:p>
            <a:r>
              <a:rPr lang="en-US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Capable of grabbing and digging with a force of 29 </a:t>
            </a:r>
            <a:r>
              <a:rPr lang="en-US" sz="3000" dirty="0" err="1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kN</a:t>
            </a:r>
            <a:endParaRPr lang="en-US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r>
              <a:rPr lang="en-US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Capable of cleaning out the entire truck. </a:t>
            </a:r>
          </a:p>
          <a:p>
            <a:pPr marL="285750" indent="-285750">
              <a:buFontTx/>
              <a:buChar char="-"/>
            </a:pPr>
            <a:endParaRPr lang="nl-NL" dirty="0"/>
          </a:p>
          <a:p>
            <a:pPr marL="285750" indent="-285750">
              <a:buFontTx/>
              <a:buChar char="-"/>
            </a:pPr>
            <a:endParaRPr lang="nl-NL" dirty="0"/>
          </a:p>
          <a:p>
            <a:pPr marL="285750" indent="-285750">
              <a:buFontTx/>
              <a:buChar char="-"/>
            </a:pPr>
            <a:endParaRPr lang="nl-NL" dirty="0"/>
          </a:p>
        </p:txBody>
      </p:sp>
      <p:pic>
        <p:nvPicPr>
          <p:cNvPr id="17" name="Picture 20">
            <a:extLst>
              <a:ext uri="{FF2B5EF4-FFF2-40B4-BE49-F238E27FC236}">
                <a16:creationId xmlns:a16="http://schemas.microsoft.com/office/drawing/2014/main" id="{32774C64-FF89-B3CC-D7C8-BDF09B8165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53251" y="7335971"/>
            <a:ext cx="3927078" cy="2279308"/>
          </a:xfrm>
          <a:prstGeom prst="rect">
            <a:avLst/>
          </a:prstGeom>
        </p:spPr>
      </p:pic>
      <p:pic>
        <p:nvPicPr>
          <p:cNvPr id="5" name="Afbeelding 4" descr="Afbeelding met machine, boren, plastic, gereedschap&#10;&#10;Door AI gegenereerde inhoud is mogelijk onjuist.">
            <a:extLst>
              <a:ext uri="{FF2B5EF4-FFF2-40B4-BE49-F238E27FC236}">
                <a16:creationId xmlns:a16="http://schemas.microsoft.com/office/drawing/2014/main" id="{3998BD6D-978B-23B3-7690-762D83C8A7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5404" y="2942104"/>
            <a:ext cx="3989294" cy="297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50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2F5A2-D360-F356-334E-EDC59BAC3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C30FFC2-41C2-C57A-F260-2AD12ED5D5C2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7094D8B-E338-1E9A-0BDE-8B0FE48C0C3C}"/>
              </a:ext>
            </a:extLst>
          </p:cNvPr>
          <p:cNvSpPr txBox="1"/>
          <p:nvPr/>
        </p:nvSpPr>
        <p:spPr>
          <a:xfrm>
            <a:off x="1028700" y="1019175"/>
            <a:ext cx="97155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Contacts </a:t>
            </a: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67234978-8799-FF37-3DA1-B533B55D384C}"/>
              </a:ext>
            </a:extLst>
          </p:cNvPr>
          <p:cNvGrpSpPr/>
          <p:nvPr/>
        </p:nvGrpSpPr>
        <p:grpSpPr>
          <a:xfrm>
            <a:off x="9144000" y="0"/>
            <a:ext cx="9144000" cy="10287000"/>
            <a:chOff x="0" y="0"/>
            <a:chExt cx="1416645" cy="1593725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A25F1CD7-F5B4-AAA1-0616-68290B3DE32A}"/>
                </a:ext>
              </a:extLst>
            </p:cNvPr>
            <p:cNvSpPr/>
            <p:nvPr/>
          </p:nvSpPr>
          <p:spPr>
            <a:xfrm>
              <a:off x="0" y="0"/>
              <a:ext cx="1416645" cy="1593725"/>
            </a:xfrm>
            <a:custGeom>
              <a:avLst/>
              <a:gdLst/>
              <a:ahLst/>
              <a:cxnLst/>
              <a:rect l="l" t="t" r="r" b="b"/>
              <a:pathLst>
                <a:path w="1416645" h="1593725">
                  <a:moveTo>
                    <a:pt x="0" y="0"/>
                  </a:moveTo>
                  <a:lnTo>
                    <a:pt x="1416645" y="0"/>
                  </a:lnTo>
                  <a:lnTo>
                    <a:pt x="1416645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3"/>
              <a:stretch>
                <a:fillRect t="-13948" b="-13948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4" name="Freeform 4">
            <a:extLst>
              <a:ext uri="{FF2B5EF4-FFF2-40B4-BE49-F238E27FC236}">
                <a16:creationId xmlns:a16="http://schemas.microsoft.com/office/drawing/2014/main" id="{955DFDF0-59CB-35EE-5DDB-3206F9D286AF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78501788-A48C-1FA8-1CD3-11BE8D2E139F}"/>
              </a:ext>
            </a:extLst>
          </p:cNvPr>
          <p:cNvSpPr txBox="1"/>
          <p:nvPr/>
        </p:nvSpPr>
        <p:spPr>
          <a:xfrm>
            <a:off x="1028700" y="1019175"/>
            <a:ext cx="3467100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Contact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5B391A47-2C80-C8A7-A679-1463E147F6FB}"/>
              </a:ext>
            </a:extLst>
          </p:cNvPr>
          <p:cNvSpPr txBox="1"/>
          <p:nvPr/>
        </p:nvSpPr>
        <p:spPr>
          <a:xfrm>
            <a:off x="1028700" y="4991100"/>
            <a:ext cx="5534025" cy="426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6100"/>
                </a:solidFill>
                <a:latin typeface="Roboto Condensed Bold"/>
              </a:rPr>
              <a:t>GUSELLA-BAKKER Sales BV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FF6100"/>
              </a:solidFill>
              <a:latin typeface="Roboto Condensed Bold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Nijverheidsweg 6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6662 NG Elst (GLD), The Netherlands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0A3B61"/>
              </a:solidFill>
              <a:latin typeface="Roboto Condensed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T. +31 481 374757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E. info@gusella-bakker.com 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A3B61"/>
                </a:solidFill>
                <a:latin typeface="Roboto Condensed"/>
              </a:rPr>
              <a:t>W. www.gusella-bakker.com  </a:t>
            </a: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id="{CF742845-6CCE-7A15-192B-514FFB4A1528}"/>
              </a:ext>
            </a:extLst>
          </p:cNvPr>
          <p:cNvGrpSpPr/>
          <p:nvPr/>
        </p:nvGrpSpPr>
        <p:grpSpPr>
          <a:xfrm rot="-5400000">
            <a:off x="8572500" y="571500"/>
            <a:ext cx="10287000" cy="9144000"/>
            <a:chOff x="0" y="0"/>
            <a:chExt cx="2709333" cy="2408296"/>
          </a:xfrm>
        </p:grpSpPr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103E2DAC-99E5-1559-BDCD-CC51D2362002}"/>
                </a:ext>
              </a:extLst>
            </p:cNvPr>
            <p:cNvSpPr/>
            <p:nvPr/>
          </p:nvSpPr>
          <p:spPr>
            <a:xfrm>
              <a:off x="0" y="0"/>
              <a:ext cx="2709333" cy="2408296"/>
            </a:xfrm>
            <a:custGeom>
              <a:avLst/>
              <a:gdLst/>
              <a:ahLst/>
              <a:cxnLst/>
              <a:rect l="l" t="t" r="r" b="b"/>
              <a:pathLst>
                <a:path w="2709333" h="2408296">
                  <a:moveTo>
                    <a:pt x="0" y="0"/>
                  </a:moveTo>
                  <a:lnTo>
                    <a:pt x="2709333" y="0"/>
                  </a:lnTo>
                  <a:lnTo>
                    <a:pt x="2709333" y="2408296"/>
                  </a:lnTo>
                  <a:lnTo>
                    <a:pt x="0" y="2408296"/>
                  </a:lnTo>
                  <a:close/>
                </a:path>
              </a:pathLst>
            </a:custGeom>
            <a:gradFill rotWithShape="1">
              <a:gsLst>
                <a:gs pos="0">
                  <a:srgbClr val="0A3B61">
                    <a:alpha val="71000"/>
                  </a:srgbClr>
                </a:gs>
                <a:gs pos="100000">
                  <a:srgbClr val="0A3B6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nl-NL"/>
            </a:p>
          </p:txBody>
        </p:sp>
        <p:sp>
          <p:nvSpPr>
            <p:cNvPr id="19" name="TextBox 9">
              <a:extLst>
                <a:ext uri="{FF2B5EF4-FFF2-40B4-BE49-F238E27FC236}">
                  <a16:creationId xmlns:a16="http://schemas.microsoft.com/office/drawing/2014/main" id="{C928BF0A-BF44-CC15-22BC-90C4A2951F26}"/>
                </a:ext>
              </a:extLst>
            </p:cNvPr>
            <p:cNvSpPr txBox="1"/>
            <p:nvPr/>
          </p:nvSpPr>
          <p:spPr>
            <a:xfrm>
              <a:off x="0" y="-47625"/>
              <a:ext cx="2709333" cy="2455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46762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355" r="-12355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A3B61">
                <a:alpha val="84706"/>
              </a:srgbClr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603023" y="4242622"/>
            <a:ext cx="7081955" cy="1801756"/>
          </a:xfrm>
          <a:custGeom>
            <a:avLst/>
            <a:gdLst/>
            <a:ahLst/>
            <a:cxnLst/>
            <a:rect l="l" t="t" r="r" b="b"/>
            <a:pathLst>
              <a:path w="7081955" h="1801756">
                <a:moveTo>
                  <a:pt x="0" y="0"/>
                </a:moveTo>
                <a:lnTo>
                  <a:pt x="7081954" y="0"/>
                </a:lnTo>
                <a:lnTo>
                  <a:pt x="7081954" y="1801756"/>
                </a:lnTo>
                <a:lnTo>
                  <a:pt x="0" y="18017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9364D6D-2F8D-A3E4-0759-92925EA609F3}"/>
              </a:ext>
            </a:extLst>
          </p:cNvPr>
          <p:cNvSpPr txBox="1"/>
          <p:nvPr/>
        </p:nvSpPr>
        <p:spPr>
          <a:xfrm>
            <a:off x="4953000" y="6533515"/>
            <a:ext cx="1344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98A9C04C-6DB3-936D-CE81-31E4D5F684DE}"/>
              </a:ext>
            </a:extLst>
          </p:cNvPr>
          <p:cNvSpPr txBox="1">
            <a:spLocks/>
          </p:cNvSpPr>
          <p:nvPr/>
        </p:nvSpPr>
        <p:spPr>
          <a:xfrm>
            <a:off x="9525000" y="2405956"/>
            <a:ext cx="5520331" cy="6202745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8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BE7D84B2-F00A-FA00-9354-D2A7640EA0EE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2D0073E7-9A81-5510-D431-E344CEE86BB9}"/>
              </a:ext>
            </a:extLst>
          </p:cNvPr>
          <p:cNvSpPr txBox="1"/>
          <p:nvPr/>
        </p:nvSpPr>
        <p:spPr>
          <a:xfrm>
            <a:off x="1028700" y="1019175"/>
            <a:ext cx="3320142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History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DD746400-7AF9-92C1-4408-BCF8F4467219}"/>
              </a:ext>
            </a:extLst>
          </p:cNvPr>
          <p:cNvSpPr txBox="1"/>
          <p:nvPr/>
        </p:nvSpPr>
        <p:spPr>
          <a:xfrm>
            <a:off x="1028700" y="2758933"/>
            <a:ext cx="9990311" cy="284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 dirty="0">
                <a:solidFill>
                  <a:srgbClr val="FF6100"/>
                </a:solidFill>
                <a:latin typeface="Roboto Condensed Bold"/>
              </a:rPr>
              <a:t>85 YEARS OF EXPERIENCE</a:t>
            </a:r>
          </a:p>
          <a:p>
            <a:pPr>
              <a:lnSpc>
                <a:spcPts val="4500"/>
              </a:lnSpc>
            </a:pPr>
            <a:r>
              <a:rPr lang="en-US" sz="3000" dirty="0">
                <a:solidFill>
                  <a:srgbClr val="0A3B61"/>
                </a:solidFill>
                <a:latin typeface="Roboto Condensed"/>
              </a:rPr>
              <a:t>Established in 1939, headquartered in The Netherlands, EU. Dedicated to attachment manufacturing since the 1950’s. </a:t>
            </a:r>
          </a:p>
          <a:p>
            <a:pPr>
              <a:lnSpc>
                <a:spcPts val="4500"/>
              </a:lnSpc>
            </a:pPr>
            <a:r>
              <a:rPr lang="en-US" sz="3000" dirty="0">
                <a:solidFill>
                  <a:srgbClr val="0A3B61"/>
                </a:solidFill>
                <a:latin typeface="Roboto Condensed Italics"/>
              </a:rPr>
              <a:t>The</a:t>
            </a:r>
            <a:r>
              <a:rPr lang="en-US" sz="3000" dirty="0">
                <a:solidFill>
                  <a:srgbClr val="0A3B61"/>
                </a:solidFill>
                <a:latin typeface="Roboto Condensed"/>
              </a:rPr>
              <a:t> manufacturer of attachments for truck cranes and excavators since the merger of Bakker-Hydraulics &amp; Gusella in 2014.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2C56E989-8C6B-FD8B-0E6E-139E22896958}"/>
              </a:ext>
            </a:extLst>
          </p:cNvPr>
          <p:cNvSpPr/>
          <p:nvPr/>
        </p:nvSpPr>
        <p:spPr>
          <a:xfrm>
            <a:off x="1897757" y="8023142"/>
            <a:ext cx="16390243" cy="0"/>
          </a:xfrm>
          <a:prstGeom prst="line">
            <a:avLst/>
          </a:prstGeom>
          <a:ln w="38100" cap="flat">
            <a:solidFill>
              <a:srgbClr val="FF61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F1765134-50BA-55FB-D343-80AFA187719D}"/>
              </a:ext>
            </a:extLst>
          </p:cNvPr>
          <p:cNvGrpSpPr/>
          <p:nvPr/>
        </p:nvGrpSpPr>
        <p:grpSpPr>
          <a:xfrm>
            <a:off x="2293855" y="7822609"/>
            <a:ext cx="373145" cy="373145"/>
            <a:chOff x="0" y="0"/>
            <a:chExt cx="812800" cy="81280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908DDAC6-07F7-8B54-39B1-C5BCCD6D26B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FEA6BB43-79A4-59BF-7C5D-546FF9E78C6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3" name="Group 9">
            <a:extLst>
              <a:ext uri="{FF2B5EF4-FFF2-40B4-BE49-F238E27FC236}">
                <a16:creationId xmlns:a16="http://schemas.microsoft.com/office/drawing/2014/main" id="{0F8FB5CA-52E7-8C35-6970-4A19D97DC9CF}"/>
              </a:ext>
            </a:extLst>
          </p:cNvPr>
          <p:cNvGrpSpPr/>
          <p:nvPr/>
        </p:nvGrpSpPr>
        <p:grpSpPr>
          <a:xfrm>
            <a:off x="5022785" y="7822609"/>
            <a:ext cx="373145" cy="373145"/>
            <a:chOff x="0" y="0"/>
            <a:chExt cx="812800" cy="812800"/>
          </a:xfrm>
        </p:grpSpPr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69D91EC2-F637-E933-E175-1D2272B3A77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9FD01CDB-0CCF-F125-BB2D-404315153380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8" name="Group 12">
            <a:extLst>
              <a:ext uri="{FF2B5EF4-FFF2-40B4-BE49-F238E27FC236}">
                <a16:creationId xmlns:a16="http://schemas.microsoft.com/office/drawing/2014/main" id="{A724A30A-8441-B2E5-F038-2E361E0A9CC2}"/>
              </a:ext>
            </a:extLst>
          </p:cNvPr>
          <p:cNvGrpSpPr/>
          <p:nvPr/>
        </p:nvGrpSpPr>
        <p:grpSpPr>
          <a:xfrm>
            <a:off x="5998580" y="7824881"/>
            <a:ext cx="373145" cy="373145"/>
            <a:chOff x="0" y="0"/>
            <a:chExt cx="812800" cy="812800"/>
          </a:xfrm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5027D05-F70D-4819-14BC-69874A0C97F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0" name="TextBox 14">
              <a:extLst>
                <a:ext uri="{FF2B5EF4-FFF2-40B4-BE49-F238E27FC236}">
                  <a16:creationId xmlns:a16="http://schemas.microsoft.com/office/drawing/2014/main" id="{0629D95C-06D4-B924-E631-D79E7CD2514D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1" name="Group 15">
            <a:extLst>
              <a:ext uri="{FF2B5EF4-FFF2-40B4-BE49-F238E27FC236}">
                <a16:creationId xmlns:a16="http://schemas.microsoft.com/office/drawing/2014/main" id="{6829A911-1F64-D25B-E8CA-BE8A7E4780AA}"/>
              </a:ext>
            </a:extLst>
          </p:cNvPr>
          <p:cNvGrpSpPr/>
          <p:nvPr/>
        </p:nvGrpSpPr>
        <p:grpSpPr>
          <a:xfrm>
            <a:off x="7399495" y="7824882"/>
            <a:ext cx="373145" cy="373145"/>
            <a:chOff x="0" y="0"/>
            <a:chExt cx="812800" cy="812800"/>
          </a:xfrm>
        </p:grpSpPr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4BBC3573-8C59-924D-F591-85C25C5E565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8A38B71D-D034-C8BD-2553-05F5E25FA33A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4" name="Group 18">
            <a:extLst>
              <a:ext uri="{FF2B5EF4-FFF2-40B4-BE49-F238E27FC236}">
                <a16:creationId xmlns:a16="http://schemas.microsoft.com/office/drawing/2014/main" id="{8B41EE28-6D24-6ECB-1E12-3A221D180FF8}"/>
              </a:ext>
            </a:extLst>
          </p:cNvPr>
          <p:cNvGrpSpPr/>
          <p:nvPr/>
        </p:nvGrpSpPr>
        <p:grpSpPr>
          <a:xfrm>
            <a:off x="9782672" y="7849687"/>
            <a:ext cx="373145" cy="373145"/>
            <a:chOff x="0" y="0"/>
            <a:chExt cx="812800" cy="812800"/>
          </a:xfrm>
        </p:grpSpPr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1387820A-662E-4689-E88E-885AD6B79E9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6" name="TextBox 20">
              <a:extLst>
                <a:ext uri="{FF2B5EF4-FFF2-40B4-BE49-F238E27FC236}">
                  <a16:creationId xmlns:a16="http://schemas.microsoft.com/office/drawing/2014/main" id="{53EB1609-ECD7-243F-FFD1-7B3C9DEAD844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7" name="Group 21">
            <a:extLst>
              <a:ext uri="{FF2B5EF4-FFF2-40B4-BE49-F238E27FC236}">
                <a16:creationId xmlns:a16="http://schemas.microsoft.com/office/drawing/2014/main" id="{2AA533AF-42CE-7E6F-827E-083DC24BBBA7}"/>
              </a:ext>
            </a:extLst>
          </p:cNvPr>
          <p:cNvGrpSpPr/>
          <p:nvPr/>
        </p:nvGrpSpPr>
        <p:grpSpPr>
          <a:xfrm>
            <a:off x="11460020" y="7790653"/>
            <a:ext cx="373145" cy="373145"/>
            <a:chOff x="0" y="0"/>
            <a:chExt cx="812800" cy="812800"/>
          </a:xfrm>
        </p:grpSpPr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5032296E-A774-503F-7324-69138D36F4E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9" name="TextBox 23">
              <a:extLst>
                <a:ext uri="{FF2B5EF4-FFF2-40B4-BE49-F238E27FC236}">
                  <a16:creationId xmlns:a16="http://schemas.microsoft.com/office/drawing/2014/main" id="{8F4CFF8F-D194-4E1C-CA72-1A2BCDA4CAC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30" name="Group 24">
            <a:extLst>
              <a:ext uri="{FF2B5EF4-FFF2-40B4-BE49-F238E27FC236}">
                <a16:creationId xmlns:a16="http://schemas.microsoft.com/office/drawing/2014/main" id="{82F0F938-A118-9C64-D359-FA927EBFBC32}"/>
              </a:ext>
            </a:extLst>
          </p:cNvPr>
          <p:cNvGrpSpPr/>
          <p:nvPr/>
        </p:nvGrpSpPr>
        <p:grpSpPr>
          <a:xfrm>
            <a:off x="13029423" y="7836569"/>
            <a:ext cx="373145" cy="373145"/>
            <a:chOff x="0" y="0"/>
            <a:chExt cx="812800" cy="812800"/>
          </a:xfrm>
        </p:grpSpPr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9B45D3FF-E0A8-0334-6219-CD9D598F2DB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2" name="TextBox 26">
              <a:extLst>
                <a:ext uri="{FF2B5EF4-FFF2-40B4-BE49-F238E27FC236}">
                  <a16:creationId xmlns:a16="http://schemas.microsoft.com/office/drawing/2014/main" id="{BB202C76-DF0D-7A5C-E5D5-FCC98999F42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33" name="Group 27">
            <a:extLst>
              <a:ext uri="{FF2B5EF4-FFF2-40B4-BE49-F238E27FC236}">
                <a16:creationId xmlns:a16="http://schemas.microsoft.com/office/drawing/2014/main" id="{3AD4A2B5-C18D-3DD1-FC89-AD9A6D6EC695}"/>
              </a:ext>
            </a:extLst>
          </p:cNvPr>
          <p:cNvGrpSpPr/>
          <p:nvPr/>
        </p:nvGrpSpPr>
        <p:grpSpPr>
          <a:xfrm>
            <a:off x="15045331" y="7825636"/>
            <a:ext cx="373145" cy="373145"/>
            <a:chOff x="0" y="0"/>
            <a:chExt cx="812800" cy="812800"/>
          </a:xfrm>
        </p:grpSpPr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D454C306-F197-C530-01E5-97488A4A874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5" name="TextBox 29">
              <a:extLst>
                <a:ext uri="{FF2B5EF4-FFF2-40B4-BE49-F238E27FC236}">
                  <a16:creationId xmlns:a16="http://schemas.microsoft.com/office/drawing/2014/main" id="{76A39378-C5D9-191B-6C85-06D27EC206B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36" name="Group 30">
            <a:extLst>
              <a:ext uri="{FF2B5EF4-FFF2-40B4-BE49-F238E27FC236}">
                <a16:creationId xmlns:a16="http://schemas.microsoft.com/office/drawing/2014/main" id="{129A99FB-A5B3-F4F9-CEC1-78946032042C}"/>
              </a:ext>
            </a:extLst>
          </p:cNvPr>
          <p:cNvGrpSpPr/>
          <p:nvPr/>
        </p:nvGrpSpPr>
        <p:grpSpPr>
          <a:xfrm>
            <a:off x="17069520" y="7836569"/>
            <a:ext cx="373145" cy="373145"/>
            <a:chOff x="0" y="0"/>
            <a:chExt cx="812800" cy="812800"/>
          </a:xfrm>
        </p:grpSpPr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3715214B-73ED-2B87-0174-EA2FDC4B965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61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38" name="TextBox 32">
              <a:extLst>
                <a:ext uri="{FF2B5EF4-FFF2-40B4-BE49-F238E27FC236}">
                  <a16:creationId xmlns:a16="http://schemas.microsoft.com/office/drawing/2014/main" id="{26DEE438-FDF3-9338-96FC-F4A0F103FE9A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39" name="TextBox 33">
            <a:extLst>
              <a:ext uri="{FF2B5EF4-FFF2-40B4-BE49-F238E27FC236}">
                <a16:creationId xmlns:a16="http://schemas.microsoft.com/office/drawing/2014/main" id="{C8622D87-08CE-1B17-04C9-8735F13D4B82}"/>
              </a:ext>
            </a:extLst>
          </p:cNvPr>
          <p:cNvSpPr txBox="1"/>
          <p:nvPr/>
        </p:nvSpPr>
        <p:spPr>
          <a:xfrm>
            <a:off x="2199720" y="7373146"/>
            <a:ext cx="555910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1939</a:t>
            </a:r>
          </a:p>
        </p:txBody>
      </p:sp>
      <p:sp>
        <p:nvSpPr>
          <p:cNvPr id="40" name="TextBox 34">
            <a:extLst>
              <a:ext uri="{FF2B5EF4-FFF2-40B4-BE49-F238E27FC236}">
                <a16:creationId xmlns:a16="http://schemas.microsoft.com/office/drawing/2014/main" id="{362FD7DD-16B9-9D9B-6074-0E47FFB42ED6}"/>
              </a:ext>
            </a:extLst>
          </p:cNvPr>
          <p:cNvSpPr txBox="1"/>
          <p:nvPr/>
        </p:nvSpPr>
        <p:spPr>
          <a:xfrm>
            <a:off x="4928151" y="7400953"/>
            <a:ext cx="567472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1950</a:t>
            </a:r>
          </a:p>
        </p:txBody>
      </p:sp>
      <p:sp>
        <p:nvSpPr>
          <p:cNvPr id="41" name="TextBox 35">
            <a:extLst>
              <a:ext uri="{FF2B5EF4-FFF2-40B4-BE49-F238E27FC236}">
                <a16:creationId xmlns:a16="http://schemas.microsoft.com/office/drawing/2014/main" id="{BDBF13FC-0CCE-27CB-1F73-4F46C1F359E5}"/>
              </a:ext>
            </a:extLst>
          </p:cNvPr>
          <p:cNvSpPr txBox="1"/>
          <p:nvPr/>
        </p:nvSpPr>
        <p:spPr>
          <a:xfrm>
            <a:off x="5901416" y="8314489"/>
            <a:ext cx="567472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1959</a:t>
            </a:r>
          </a:p>
        </p:txBody>
      </p:sp>
      <p:sp>
        <p:nvSpPr>
          <p:cNvPr id="42" name="TextBox 36">
            <a:extLst>
              <a:ext uri="{FF2B5EF4-FFF2-40B4-BE49-F238E27FC236}">
                <a16:creationId xmlns:a16="http://schemas.microsoft.com/office/drawing/2014/main" id="{953521E7-9AB3-8ACC-5CE6-AD0B361F32BC}"/>
              </a:ext>
            </a:extLst>
          </p:cNvPr>
          <p:cNvSpPr txBox="1"/>
          <p:nvPr/>
        </p:nvSpPr>
        <p:spPr>
          <a:xfrm>
            <a:off x="7261535" y="7395395"/>
            <a:ext cx="650325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1969</a:t>
            </a:r>
          </a:p>
        </p:txBody>
      </p:sp>
      <p:sp>
        <p:nvSpPr>
          <p:cNvPr id="43" name="TextBox 37">
            <a:extLst>
              <a:ext uri="{FF2B5EF4-FFF2-40B4-BE49-F238E27FC236}">
                <a16:creationId xmlns:a16="http://schemas.microsoft.com/office/drawing/2014/main" id="{73C4589D-233F-2111-FFDD-B13AB81BDABF}"/>
              </a:ext>
            </a:extLst>
          </p:cNvPr>
          <p:cNvSpPr txBox="1"/>
          <p:nvPr/>
        </p:nvSpPr>
        <p:spPr>
          <a:xfrm>
            <a:off x="9644080" y="7422089"/>
            <a:ext cx="650325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1989</a:t>
            </a:r>
          </a:p>
        </p:txBody>
      </p:sp>
      <p:sp>
        <p:nvSpPr>
          <p:cNvPr id="44" name="TextBox 38">
            <a:extLst>
              <a:ext uri="{FF2B5EF4-FFF2-40B4-BE49-F238E27FC236}">
                <a16:creationId xmlns:a16="http://schemas.microsoft.com/office/drawing/2014/main" id="{84FC44E1-F6F9-C352-7BC9-B83A08EBA22F}"/>
              </a:ext>
            </a:extLst>
          </p:cNvPr>
          <p:cNvSpPr txBox="1"/>
          <p:nvPr/>
        </p:nvSpPr>
        <p:spPr>
          <a:xfrm>
            <a:off x="11362856" y="8315636"/>
            <a:ext cx="567472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2014</a:t>
            </a:r>
          </a:p>
        </p:txBody>
      </p:sp>
      <p:sp>
        <p:nvSpPr>
          <p:cNvPr id="45" name="TextBox 39">
            <a:extLst>
              <a:ext uri="{FF2B5EF4-FFF2-40B4-BE49-F238E27FC236}">
                <a16:creationId xmlns:a16="http://schemas.microsoft.com/office/drawing/2014/main" id="{25E72E96-04F9-2C46-22BE-6A27FC1C9ADE}"/>
              </a:ext>
            </a:extLst>
          </p:cNvPr>
          <p:cNvSpPr txBox="1"/>
          <p:nvPr/>
        </p:nvSpPr>
        <p:spPr>
          <a:xfrm>
            <a:off x="12890833" y="7408445"/>
            <a:ext cx="650324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2016</a:t>
            </a:r>
          </a:p>
        </p:txBody>
      </p:sp>
      <p:sp>
        <p:nvSpPr>
          <p:cNvPr id="46" name="TextBox 40">
            <a:extLst>
              <a:ext uri="{FF2B5EF4-FFF2-40B4-BE49-F238E27FC236}">
                <a16:creationId xmlns:a16="http://schemas.microsoft.com/office/drawing/2014/main" id="{8B7403C2-A9B5-2F01-9C7F-4B9508260A4A}"/>
              </a:ext>
            </a:extLst>
          </p:cNvPr>
          <p:cNvSpPr txBox="1"/>
          <p:nvPr/>
        </p:nvSpPr>
        <p:spPr>
          <a:xfrm>
            <a:off x="14953949" y="7408445"/>
            <a:ext cx="555910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2023</a:t>
            </a:r>
          </a:p>
        </p:txBody>
      </p:sp>
      <p:sp>
        <p:nvSpPr>
          <p:cNvPr id="47" name="TextBox 41">
            <a:extLst>
              <a:ext uri="{FF2B5EF4-FFF2-40B4-BE49-F238E27FC236}">
                <a16:creationId xmlns:a16="http://schemas.microsoft.com/office/drawing/2014/main" id="{3215853A-FBF6-D96B-4AE7-4119BD895F2C}"/>
              </a:ext>
            </a:extLst>
          </p:cNvPr>
          <p:cNvSpPr txBox="1"/>
          <p:nvPr/>
        </p:nvSpPr>
        <p:spPr>
          <a:xfrm>
            <a:off x="16930930" y="7408991"/>
            <a:ext cx="650324" cy="26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F6100"/>
                </a:solidFill>
                <a:latin typeface="Roboto Condensed Bold"/>
              </a:rPr>
              <a:t>2024</a:t>
            </a:r>
          </a:p>
        </p:txBody>
      </p:sp>
      <p:sp>
        <p:nvSpPr>
          <p:cNvPr id="48" name="TextBox 42">
            <a:extLst>
              <a:ext uri="{FF2B5EF4-FFF2-40B4-BE49-F238E27FC236}">
                <a16:creationId xmlns:a16="http://schemas.microsoft.com/office/drawing/2014/main" id="{29FB2A5C-5C0F-EB4B-6779-9EB396B603A6}"/>
              </a:ext>
            </a:extLst>
          </p:cNvPr>
          <p:cNvSpPr txBox="1"/>
          <p:nvPr/>
        </p:nvSpPr>
        <p:spPr>
          <a:xfrm>
            <a:off x="1423027" y="6953877"/>
            <a:ext cx="2118717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Bakker Hydraulic Products</a:t>
            </a:r>
          </a:p>
        </p:txBody>
      </p:sp>
      <p:sp>
        <p:nvSpPr>
          <p:cNvPr id="49" name="TextBox 43">
            <a:extLst>
              <a:ext uri="{FF2B5EF4-FFF2-40B4-BE49-F238E27FC236}">
                <a16:creationId xmlns:a16="http://schemas.microsoft.com/office/drawing/2014/main" id="{DF371832-8D79-A657-C744-BB91BCA27151}"/>
              </a:ext>
            </a:extLst>
          </p:cNvPr>
          <p:cNvSpPr txBox="1"/>
          <p:nvPr/>
        </p:nvSpPr>
        <p:spPr>
          <a:xfrm>
            <a:off x="4461012" y="6904196"/>
            <a:ext cx="1496690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A3B61"/>
                </a:solidFill>
                <a:latin typeface="Roboto Condensed"/>
              </a:rPr>
              <a:t>Gusella Equipment</a:t>
            </a:r>
          </a:p>
        </p:txBody>
      </p:sp>
      <p:sp>
        <p:nvSpPr>
          <p:cNvPr id="50" name="TextBox 44">
            <a:extLst>
              <a:ext uri="{FF2B5EF4-FFF2-40B4-BE49-F238E27FC236}">
                <a16:creationId xmlns:a16="http://schemas.microsoft.com/office/drawing/2014/main" id="{85C096C3-51D9-071B-2453-EE69A98149A0}"/>
              </a:ext>
            </a:extLst>
          </p:cNvPr>
          <p:cNvSpPr txBox="1"/>
          <p:nvPr/>
        </p:nvSpPr>
        <p:spPr>
          <a:xfrm>
            <a:off x="5474014" y="8763000"/>
            <a:ext cx="1422276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First Orange Peel </a:t>
            </a:r>
          </a:p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Grab developed by Gusella</a:t>
            </a:r>
          </a:p>
        </p:txBody>
      </p:sp>
      <p:sp>
        <p:nvSpPr>
          <p:cNvPr id="51" name="TextBox 45">
            <a:extLst>
              <a:ext uri="{FF2B5EF4-FFF2-40B4-BE49-F238E27FC236}">
                <a16:creationId xmlns:a16="http://schemas.microsoft.com/office/drawing/2014/main" id="{77549220-0C60-3302-9062-5C29C3DD5958}"/>
              </a:ext>
            </a:extLst>
          </p:cNvPr>
          <p:cNvSpPr txBox="1"/>
          <p:nvPr/>
        </p:nvSpPr>
        <p:spPr>
          <a:xfrm>
            <a:off x="8956617" y="6715752"/>
            <a:ext cx="2025253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GEJO container emptying</a:t>
            </a:r>
          </a:p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system was developed</a:t>
            </a:r>
          </a:p>
        </p:txBody>
      </p:sp>
      <p:sp>
        <p:nvSpPr>
          <p:cNvPr id="52" name="TextBox 46">
            <a:extLst>
              <a:ext uri="{FF2B5EF4-FFF2-40B4-BE49-F238E27FC236}">
                <a16:creationId xmlns:a16="http://schemas.microsoft.com/office/drawing/2014/main" id="{59D92B93-31C6-1734-024F-57419A1D0C95}"/>
              </a:ext>
            </a:extLst>
          </p:cNvPr>
          <p:cNvSpPr txBox="1"/>
          <p:nvPr/>
        </p:nvSpPr>
        <p:spPr>
          <a:xfrm>
            <a:off x="11954326" y="6745872"/>
            <a:ext cx="2150194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Consolidation phase</a:t>
            </a:r>
          </a:p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Bakker Hydraulic &amp; Gusella</a:t>
            </a:r>
          </a:p>
        </p:txBody>
      </p:sp>
      <p:sp>
        <p:nvSpPr>
          <p:cNvPr id="53" name="TextBox 47">
            <a:extLst>
              <a:ext uri="{FF2B5EF4-FFF2-40B4-BE49-F238E27FC236}">
                <a16:creationId xmlns:a16="http://schemas.microsoft.com/office/drawing/2014/main" id="{C1F85F90-DC6B-0625-1B67-609E69802EFC}"/>
              </a:ext>
            </a:extLst>
          </p:cNvPr>
          <p:cNvSpPr txBox="1"/>
          <p:nvPr/>
        </p:nvSpPr>
        <p:spPr>
          <a:xfrm>
            <a:off x="16318800" y="6715752"/>
            <a:ext cx="1931194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The company transition </a:t>
            </a:r>
          </a:p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to “Gusella-Bakker”</a:t>
            </a:r>
          </a:p>
        </p:txBody>
      </p:sp>
      <p:sp>
        <p:nvSpPr>
          <p:cNvPr id="54" name="TextBox 48">
            <a:extLst>
              <a:ext uri="{FF2B5EF4-FFF2-40B4-BE49-F238E27FC236}">
                <a16:creationId xmlns:a16="http://schemas.microsoft.com/office/drawing/2014/main" id="{1F6A1A41-B086-89F5-1C60-1E5E1F269797}"/>
              </a:ext>
            </a:extLst>
          </p:cNvPr>
          <p:cNvSpPr txBox="1"/>
          <p:nvPr/>
        </p:nvSpPr>
        <p:spPr>
          <a:xfrm>
            <a:off x="6717061" y="6716805"/>
            <a:ext cx="173801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First Clamshell Grab </a:t>
            </a:r>
          </a:p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with vertical cylinders</a:t>
            </a:r>
          </a:p>
        </p:txBody>
      </p:sp>
      <p:sp>
        <p:nvSpPr>
          <p:cNvPr id="55" name="TextBox 49">
            <a:extLst>
              <a:ext uri="{FF2B5EF4-FFF2-40B4-BE49-F238E27FC236}">
                <a16:creationId xmlns:a16="http://schemas.microsoft.com/office/drawing/2014/main" id="{F00F5395-DFE9-E206-9B65-0A61754A9FBF}"/>
              </a:ext>
            </a:extLst>
          </p:cNvPr>
          <p:cNvSpPr txBox="1"/>
          <p:nvPr/>
        </p:nvSpPr>
        <p:spPr>
          <a:xfrm>
            <a:off x="10617148" y="8763000"/>
            <a:ext cx="2058888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Gusella Equipment joins</a:t>
            </a:r>
          </a:p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Bakker Hydraulic &amp; merge</a:t>
            </a:r>
          </a:p>
        </p:txBody>
      </p:sp>
      <p:sp>
        <p:nvSpPr>
          <p:cNvPr id="56" name="TextBox 50">
            <a:extLst>
              <a:ext uri="{FF2B5EF4-FFF2-40B4-BE49-F238E27FC236}">
                <a16:creationId xmlns:a16="http://schemas.microsoft.com/office/drawing/2014/main" id="{432C7CD8-E3ED-93E2-75D0-0AFCAE7F607D}"/>
              </a:ext>
            </a:extLst>
          </p:cNvPr>
          <p:cNvSpPr txBox="1"/>
          <p:nvPr/>
        </p:nvSpPr>
        <p:spPr>
          <a:xfrm>
            <a:off x="14606061" y="6716805"/>
            <a:ext cx="1254398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Participation by</a:t>
            </a:r>
          </a:p>
          <a:p>
            <a:pPr algn="ctr">
              <a:lnSpc>
                <a:spcPts val="1919"/>
              </a:lnSpc>
            </a:pPr>
            <a:r>
              <a:rPr lang="en-US" sz="1599" dirty="0">
                <a:solidFill>
                  <a:srgbClr val="0A3B61"/>
                </a:solidFill>
                <a:latin typeface="Roboto Condensed"/>
              </a:rPr>
              <a:t>Anders Invest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8DC5484-2E59-430D-4948-4FEF648D0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2" y="7182288"/>
            <a:ext cx="180975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C45C96E-B599-55F7-D2AC-19DD38B7A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169" y="7188893"/>
            <a:ext cx="180975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96A63B6-2CFF-C701-84D6-3C39E94CB8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41157" y="2091188"/>
            <a:ext cx="3611028" cy="37811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5F016-6474-A87D-22FF-730771856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F125FB2-A052-2942-3071-54835DA3B354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7F888EA-F775-FC66-0E26-B75D74361913}"/>
              </a:ext>
            </a:extLst>
          </p:cNvPr>
          <p:cNvSpPr txBox="1"/>
          <p:nvPr/>
        </p:nvSpPr>
        <p:spPr>
          <a:xfrm>
            <a:off x="5860198" y="823826"/>
            <a:ext cx="84963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D4019B6-94C5-9FC8-4809-FDA06D5D5963}"/>
              </a:ext>
            </a:extLst>
          </p:cNvPr>
          <p:cNvSpPr txBox="1"/>
          <p:nvPr/>
        </p:nvSpPr>
        <p:spPr>
          <a:xfrm>
            <a:off x="4953000" y="6533515"/>
            <a:ext cx="1344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2B526713-94B8-53E3-991B-A3C718B464C0}"/>
              </a:ext>
            </a:extLst>
          </p:cNvPr>
          <p:cNvSpPr txBox="1">
            <a:spLocks/>
          </p:cNvSpPr>
          <p:nvPr/>
        </p:nvSpPr>
        <p:spPr>
          <a:xfrm>
            <a:off x="9525000" y="2405956"/>
            <a:ext cx="5520331" cy="6202745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8" lvl="1" indent="0">
              <a:buFontTx/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F192328-C005-F29E-324F-208D7CC565DB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39DF6502-9147-F806-4988-1A3467BA43D7}"/>
              </a:ext>
            </a:extLst>
          </p:cNvPr>
          <p:cNvGrpSpPr/>
          <p:nvPr/>
        </p:nvGrpSpPr>
        <p:grpSpPr>
          <a:xfrm>
            <a:off x="410260" y="6437262"/>
            <a:ext cx="2160952" cy="4402554"/>
            <a:chOff x="0" y="0"/>
            <a:chExt cx="555684" cy="1132106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37D0D00-07A1-2612-C93E-EF6BA9F26CE7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FF61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EFC3BA0-1AC2-EADB-73DE-F18DBB7792F2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0" name="Freeform 6">
            <a:extLst>
              <a:ext uri="{FF2B5EF4-FFF2-40B4-BE49-F238E27FC236}">
                <a16:creationId xmlns:a16="http://schemas.microsoft.com/office/drawing/2014/main" id="{C5CFBB5B-729A-D0D0-7BCD-5CAFCE7C591C}"/>
              </a:ext>
            </a:extLst>
          </p:cNvPr>
          <p:cNvSpPr/>
          <p:nvPr/>
        </p:nvSpPr>
        <p:spPr>
          <a:xfrm>
            <a:off x="515913" y="4118749"/>
            <a:ext cx="1878210" cy="2862848"/>
          </a:xfrm>
          <a:custGeom>
            <a:avLst/>
            <a:gdLst/>
            <a:ahLst/>
            <a:cxnLst/>
            <a:rect l="l" t="t" r="r" b="b"/>
            <a:pathLst>
              <a:path w="1878210" h="2862848">
                <a:moveTo>
                  <a:pt x="0" y="0"/>
                </a:moveTo>
                <a:lnTo>
                  <a:pt x="1878210" y="0"/>
                </a:lnTo>
                <a:lnTo>
                  <a:pt x="1878210" y="2862848"/>
                </a:lnTo>
                <a:lnTo>
                  <a:pt x="0" y="28628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65A04A46-12E3-D77B-8AE6-C4A8803AA32D}"/>
              </a:ext>
            </a:extLst>
          </p:cNvPr>
          <p:cNvSpPr txBox="1"/>
          <p:nvPr/>
        </p:nvSpPr>
        <p:spPr>
          <a:xfrm>
            <a:off x="-106019" y="7685673"/>
            <a:ext cx="3090693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Orange Peel 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Grabs</a:t>
            </a:r>
          </a:p>
        </p:txBody>
      </p:sp>
      <p:grpSp>
        <p:nvGrpSpPr>
          <p:cNvPr id="12" name="Group 8">
            <a:extLst>
              <a:ext uri="{FF2B5EF4-FFF2-40B4-BE49-F238E27FC236}">
                <a16:creationId xmlns:a16="http://schemas.microsoft.com/office/drawing/2014/main" id="{22B17DA7-F479-70AE-B44B-3C5F9364E25D}"/>
              </a:ext>
            </a:extLst>
          </p:cNvPr>
          <p:cNvGrpSpPr/>
          <p:nvPr/>
        </p:nvGrpSpPr>
        <p:grpSpPr>
          <a:xfrm>
            <a:off x="3377484" y="6501679"/>
            <a:ext cx="2160952" cy="4402554"/>
            <a:chOff x="0" y="0"/>
            <a:chExt cx="555684" cy="1132106"/>
          </a:xfrm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22641F1E-FD68-CDE7-F85E-F7B617112B10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0A3B6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5" name="TextBox 10">
              <a:extLst>
                <a:ext uri="{FF2B5EF4-FFF2-40B4-BE49-F238E27FC236}">
                  <a16:creationId xmlns:a16="http://schemas.microsoft.com/office/drawing/2014/main" id="{921C852A-0E8E-3F5F-384B-941C6F9FE380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7" name="Freeform 11">
            <a:extLst>
              <a:ext uri="{FF2B5EF4-FFF2-40B4-BE49-F238E27FC236}">
                <a16:creationId xmlns:a16="http://schemas.microsoft.com/office/drawing/2014/main" id="{AFC4D286-86A1-F19E-9D4C-D61842B74F2B}"/>
              </a:ext>
            </a:extLst>
          </p:cNvPr>
          <p:cNvSpPr/>
          <p:nvPr/>
        </p:nvSpPr>
        <p:spPr>
          <a:xfrm>
            <a:off x="3363207" y="4598667"/>
            <a:ext cx="2355849" cy="2135752"/>
          </a:xfrm>
          <a:custGeom>
            <a:avLst/>
            <a:gdLst/>
            <a:ahLst/>
            <a:cxnLst/>
            <a:rect l="l" t="t" r="r" b="b"/>
            <a:pathLst>
              <a:path w="2355849" h="2135752">
                <a:moveTo>
                  <a:pt x="0" y="0"/>
                </a:moveTo>
                <a:lnTo>
                  <a:pt x="2355849" y="0"/>
                </a:lnTo>
                <a:lnTo>
                  <a:pt x="2355849" y="2135752"/>
                </a:lnTo>
                <a:lnTo>
                  <a:pt x="0" y="2135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7707A08E-5D68-A7A2-9EA4-935821996109}"/>
              </a:ext>
            </a:extLst>
          </p:cNvPr>
          <p:cNvSpPr txBox="1"/>
          <p:nvPr/>
        </p:nvSpPr>
        <p:spPr>
          <a:xfrm>
            <a:off x="2933163" y="7652701"/>
            <a:ext cx="3090693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Clamshell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Grabs</a:t>
            </a: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9817BD12-702D-07D5-4788-517A556C0773}"/>
              </a:ext>
            </a:extLst>
          </p:cNvPr>
          <p:cNvGrpSpPr/>
          <p:nvPr/>
        </p:nvGrpSpPr>
        <p:grpSpPr>
          <a:xfrm>
            <a:off x="6414381" y="6437262"/>
            <a:ext cx="2160952" cy="4402554"/>
            <a:chOff x="0" y="0"/>
            <a:chExt cx="555684" cy="1132106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0979549C-C7B0-0E8F-E613-5DCF7F52BD43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FF61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E08F25D5-83D5-1790-C2C1-C2CDCB524083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2" name="Freeform 16">
            <a:extLst>
              <a:ext uri="{FF2B5EF4-FFF2-40B4-BE49-F238E27FC236}">
                <a16:creationId xmlns:a16="http://schemas.microsoft.com/office/drawing/2014/main" id="{7711BF25-602D-56D0-9DA1-FB7EB5BCF483}"/>
              </a:ext>
            </a:extLst>
          </p:cNvPr>
          <p:cNvSpPr/>
          <p:nvPr/>
        </p:nvSpPr>
        <p:spPr>
          <a:xfrm>
            <a:off x="6738236" y="3903098"/>
            <a:ext cx="1389936" cy="3294149"/>
          </a:xfrm>
          <a:custGeom>
            <a:avLst/>
            <a:gdLst/>
            <a:ahLst/>
            <a:cxnLst/>
            <a:rect l="l" t="t" r="r" b="b"/>
            <a:pathLst>
              <a:path w="1389936" h="3294149">
                <a:moveTo>
                  <a:pt x="0" y="0"/>
                </a:moveTo>
                <a:lnTo>
                  <a:pt x="1389936" y="0"/>
                </a:lnTo>
                <a:lnTo>
                  <a:pt x="1389936" y="3294149"/>
                </a:lnTo>
                <a:lnTo>
                  <a:pt x="0" y="32941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9BCC7213-F88A-CB84-4DD1-FF445620466F}"/>
              </a:ext>
            </a:extLst>
          </p:cNvPr>
          <p:cNvSpPr txBox="1"/>
          <p:nvPr/>
        </p:nvSpPr>
        <p:spPr>
          <a:xfrm>
            <a:off x="5949511" y="7457439"/>
            <a:ext cx="3090693" cy="118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Container 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Emptying 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Systems</a:t>
            </a:r>
          </a:p>
        </p:txBody>
      </p:sp>
      <p:grpSp>
        <p:nvGrpSpPr>
          <p:cNvPr id="24" name="Group 18">
            <a:extLst>
              <a:ext uri="{FF2B5EF4-FFF2-40B4-BE49-F238E27FC236}">
                <a16:creationId xmlns:a16="http://schemas.microsoft.com/office/drawing/2014/main" id="{F9A5F949-B6C4-46D8-6203-CB72C3119887}"/>
              </a:ext>
            </a:extLst>
          </p:cNvPr>
          <p:cNvGrpSpPr/>
          <p:nvPr/>
        </p:nvGrpSpPr>
        <p:grpSpPr>
          <a:xfrm>
            <a:off x="9430728" y="6501679"/>
            <a:ext cx="2160952" cy="4402554"/>
            <a:chOff x="0" y="0"/>
            <a:chExt cx="555684" cy="1132106"/>
          </a:xfrm>
        </p:grpSpPr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C0B5CFAE-3931-AF42-71ED-A530A7C6AFAA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0A3B6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6" name="TextBox 20">
              <a:extLst>
                <a:ext uri="{FF2B5EF4-FFF2-40B4-BE49-F238E27FC236}">
                  <a16:creationId xmlns:a16="http://schemas.microsoft.com/office/drawing/2014/main" id="{D8219211-5A95-86BD-5C93-018D573C717A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7" name="Freeform 21">
            <a:extLst>
              <a:ext uri="{FF2B5EF4-FFF2-40B4-BE49-F238E27FC236}">
                <a16:creationId xmlns:a16="http://schemas.microsoft.com/office/drawing/2014/main" id="{9D196DD5-8C68-12E0-FF23-0C309F09437B}"/>
              </a:ext>
            </a:extLst>
          </p:cNvPr>
          <p:cNvSpPr/>
          <p:nvPr/>
        </p:nvSpPr>
        <p:spPr>
          <a:xfrm>
            <a:off x="9451633" y="4598667"/>
            <a:ext cx="2275827" cy="2641869"/>
          </a:xfrm>
          <a:custGeom>
            <a:avLst/>
            <a:gdLst/>
            <a:ahLst/>
            <a:cxnLst/>
            <a:rect l="l" t="t" r="r" b="b"/>
            <a:pathLst>
              <a:path w="2275827" h="2641869">
                <a:moveTo>
                  <a:pt x="0" y="0"/>
                </a:moveTo>
                <a:lnTo>
                  <a:pt x="2275827" y="0"/>
                </a:lnTo>
                <a:lnTo>
                  <a:pt x="2275827" y="2641869"/>
                </a:lnTo>
                <a:lnTo>
                  <a:pt x="0" y="26418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28" name="Group 22">
            <a:extLst>
              <a:ext uri="{FF2B5EF4-FFF2-40B4-BE49-F238E27FC236}">
                <a16:creationId xmlns:a16="http://schemas.microsoft.com/office/drawing/2014/main" id="{27CB59D1-B958-D837-D98C-F427279C24B1}"/>
              </a:ext>
            </a:extLst>
          </p:cNvPr>
          <p:cNvGrpSpPr/>
          <p:nvPr/>
        </p:nvGrpSpPr>
        <p:grpSpPr>
          <a:xfrm>
            <a:off x="15283341" y="6437262"/>
            <a:ext cx="2160952" cy="4402554"/>
            <a:chOff x="0" y="0"/>
            <a:chExt cx="555684" cy="1132106"/>
          </a:xfrm>
        </p:grpSpPr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44F7474-F9E2-2EDD-673A-CDF2B8A2B7D0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0A3B6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30" name="TextBox 24">
              <a:extLst>
                <a:ext uri="{FF2B5EF4-FFF2-40B4-BE49-F238E27FC236}">
                  <a16:creationId xmlns:a16="http://schemas.microsoft.com/office/drawing/2014/main" id="{8F62F28B-3236-1148-33BF-AED137DC5C1F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31" name="Group 26">
            <a:extLst>
              <a:ext uri="{FF2B5EF4-FFF2-40B4-BE49-F238E27FC236}">
                <a16:creationId xmlns:a16="http://schemas.microsoft.com/office/drawing/2014/main" id="{79B9BC4B-A1E7-2090-DD07-86D6FDEEC1D5}"/>
              </a:ext>
            </a:extLst>
          </p:cNvPr>
          <p:cNvGrpSpPr/>
          <p:nvPr/>
        </p:nvGrpSpPr>
        <p:grpSpPr>
          <a:xfrm>
            <a:off x="12266994" y="6501679"/>
            <a:ext cx="2160952" cy="4402554"/>
            <a:chOff x="0" y="0"/>
            <a:chExt cx="555684" cy="1132106"/>
          </a:xfrm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166941BA-9930-5A1E-5821-4FA3702DB791}"/>
                </a:ext>
              </a:extLst>
            </p:cNvPr>
            <p:cNvSpPr/>
            <p:nvPr/>
          </p:nvSpPr>
          <p:spPr>
            <a:xfrm>
              <a:off x="0" y="0"/>
              <a:ext cx="555684" cy="1132106"/>
            </a:xfrm>
            <a:custGeom>
              <a:avLst/>
              <a:gdLst/>
              <a:ahLst/>
              <a:cxnLst/>
              <a:rect l="l" t="t" r="r" b="b"/>
              <a:pathLst>
                <a:path w="555684" h="1132106">
                  <a:moveTo>
                    <a:pt x="0" y="0"/>
                  </a:moveTo>
                  <a:lnTo>
                    <a:pt x="555684" y="0"/>
                  </a:lnTo>
                  <a:lnTo>
                    <a:pt x="555684" y="1132106"/>
                  </a:lnTo>
                  <a:lnTo>
                    <a:pt x="0" y="1132106"/>
                  </a:lnTo>
                  <a:close/>
                </a:path>
              </a:pathLst>
            </a:custGeom>
            <a:solidFill>
              <a:srgbClr val="FF61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33" name="TextBox 28">
              <a:extLst>
                <a:ext uri="{FF2B5EF4-FFF2-40B4-BE49-F238E27FC236}">
                  <a16:creationId xmlns:a16="http://schemas.microsoft.com/office/drawing/2014/main" id="{02B3AB26-687D-68B0-D23D-9F7696C4691B}"/>
                </a:ext>
              </a:extLst>
            </p:cNvPr>
            <p:cNvSpPr txBox="1"/>
            <p:nvPr/>
          </p:nvSpPr>
          <p:spPr>
            <a:xfrm>
              <a:off x="0" y="-47625"/>
              <a:ext cx="555684" cy="117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34" name="Freeform 29">
            <a:extLst>
              <a:ext uri="{FF2B5EF4-FFF2-40B4-BE49-F238E27FC236}">
                <a16:creationId xmlns:a16="http://schemas.microsoft.com/office/drawing/2014/main" id="{D72E6D73-AF38-6D79-E30E-2D42A013389B}"/>
              </a:ext>
            </a:extLst>
          </p:cNvPr>
          <p:cNvSpPr/>
          <p:nvPr/>
        </p:nvSpPr>
        <p:spPr>
          <a:xfrm>
            <a:off x="12384549" y="4796272"/>
            <a:ext cx="1788970" cy="2444264"/>
          </a:xfrm>
          <a:custGeom>
            <a:avLst/>
            <a:gdLst/>
            <a:ahLst/>
            <a:cxnLst/>
            <a:rect l="l" t="t" r="r" b="b"/>
            <a:pathLst>
              <a:path w="1788970" h="2444264">
                <a:moveTo>
                  <a:pt x="0" y="0"/>
                </a:moveTo>
                <a:lnTo>
                  <a:pt x="1788970" y="0"/>
                </a:lnTo>
                <a:lnTo>
                  <a:pt x="1788970" y="2444264"/>
                </a:lnTo>
                <a:lnTo>
                  <a:pt x="0" y="24442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5" name="TextBox 30">
            <a:extLst>
              <a:ext uri="{FF2B5EF4-FFF2-40B4-BE49-F238E27FC236}">
                <a16:creationId xmlns:a16="http://schemas.microsoft.com/office/drawing/2014/main" id="{AA211311-7FEB-DB57-B982-97D5C1647052}"/>
              </a:ext>
            </a:extLst>
          </p:cNvPr>
          <p:cNvSpPr txBox="1"/>
          <p:nvPr/>
        </p:nvSpPr>
        <p:spPr>
          <a:xfrm>
            <a:off x="1028700" y="1019175"/>
            <a:ext cx="4381500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Products</a:t>
            </a:r>
          </a:p>
        </p:txBody>
      </p:sp>
      <p:sp>
        <p:nvSpPr>
          <p:cNvPr id="36" name="TextBox 31">
            <a:extLst>
              <a:ext uri="{FF2B5EF4-FFF2-40B4-BE49-F238E27FC236}">
                <a16:creationId xmlns:a16="http://schemas.microsoft.com/office/drawing/2014/main" id="{B31DE108-4FF8-F9BF-C8B8-C262ECBBFC7E}"/>
              </a:ext>
            </a:extLst>
          </p:cNvPr>
          <p:cNvSpPr txBox="1"/>
          <p:nvPr/>
        </p:nvSpPr>
        <p:spPr>
          <a:xfrm>
            <a:off x="1028700" y="2354186"/>
            <a:ext cx="9990311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>
                <a:solidFill>
                  <a:srgbClr val="FF6100"/>
                </a:solidFill>
                <a:latin typeface="Roboto Condensed Bold"/>
              </a:rPr>
              <a:t>A DEDICATED ATTACHMENT SUPPLIER</a:t>
            </a:r>
          </a:p>
        </p:txBody>
      </p:sp>
      <p:sp>
        <p:nvSpPr>
          <p:cNvPr id="37" name="TextBox 32">
            <a:extLst>
              <a:ext uri="{FF2B5EF4-FFF2-40B4-BE49-F238E27FC236}">
                <a16:creationId xmlns:a16="http://schemas.microsoft.com/office/drawing/2014/main" id="{CD86E97A-DFF5-8FF5-E1D3-8975E71C02C8}"/>
              </a:ext>
            </a:extLst>
          </p:cNvPr>
          <p:cNvSpPr txBox="1"/>
          <p:nvPr/>
        </p:nvSpPr>
        <p:spPr>
          <a:xfrm>
            <a:off x="8785776" y="7847964"/>
            <a:ext cx="3090693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Plate 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Clamps</a:t>
            </a:r>
          </a:p>
        </p:txBody>
      </p:sp>
      <p:sp>
        <p:nvSpPr>
          <p:cNvPr id="38" name="TextBox 33">
            <a:extLst>
              <a:ext uri="{FF2B5EF4-FFF2-40B4-BE49-F238E27FC236}">
                <a16:creationId xmlns:a16="http://schemas.microsoft.com/office/drawing/2014/main" id="{C0AF867C-BDFE-B0FF-1DF3-D96597691D1E}"/>
              </a:ext>
            </a:extLst>
          </p:cNvPr>
          <p:cNvSpPr txBox="1"/>
          <p:nvPr/>
        </p:nvSpPr>
        <p:spPr>
          <a:xfrm>
            <a:off x="14892816" y="7686675"/>
            <a:ext cx="3090693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Grab-It Forklift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Attachments</a:t>
            </a:r>
          </a:p>
        </p:txBody>
      </p:sp>
      <p:sp>
        <p:nvSpPr>
          <p:cNvPr id="39" name="TextBox 34">
            <a:extLst>
              <a:ext uri="{FF2B5EF4-FFF2-40B4-BE49-F238E27FC236}">
                <a16:creationId xmlns:a16="http://schemas.microsoft.com/office/drawing/2014/main" id="{A788C209-F55A-8C2E-6B55-2A3DC0921CA7}"/>
              </a:ext>
            </a:extLst>
          </p:cNvPr>
          <p:cNvSpPr txBox="1"/>
          <p:nvPr/>
        </p:nvSpPr>
        <p:spPr>
          <a:xfrm>
            <a:off x="11802124" y="7686675"/>
            <a:ext cx="3090693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Rotators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and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quickcoupling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systems</a:t>
            </a:r>
          </a:p>
        </p:txBody>
      </p:sp>
      <p:pic>
        <p:nvPicPr>
          <p:cNvPr id="40" name="Afbeelding 39">
            <a:extLst>
              <a:ext uri="{FF2B5EF4-FFF2-40B4-BE49-F238E27FC236}">
                <a16:creationId xmlns:a16="http://schemas.microsoft.com/office/drawing/2014/main" id="{F48E0C24-0CC7-0B77-9664-8D97AC904D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7480" y="4848094"/>
            <a:ext cx="2819400" cy="205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058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D6339-623E-D6A8-E5CD-71C1D6396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kstvak 15">
            <a:extLst>
              <a:ext uri="{FF2B5EF4-FFF2-40B4-BE49-F238E27FC236}">
                <a16:creationId xmlns:a16="http://schemas.microsoft.com/office/drawing/2014/main" id="{A517A00B-73A1-F0FC-0004-4D13A31A6195}"/>
              </a:ext>
            </a:extLst>
          </p:cNvPr>
          <p:cNvSpPr txBox="1"/>
          <p:nvPr/>
        </p:nvSpPr>
        <p:spPr>
          <a:xfrm>
            <a:off x="4865996" y="6655667"/>
            <a:ext cx="1344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4EB1FCE-E60C-3813-9A2B-9053E167F720}"/>
              </a:ext>
            </a:extLst>
          </p:cNvPr>
          <p:cNvSpPr txBox="1"/>
          <p:nvPr/>
        </p:nvSpPr>
        <p:spPr>
          <a:xfrm>
            <a:off x="-106019" y="7685673"/>
            <a:ext cx="3090693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Orange Peel </a:t>
            </a:r>
          </a:p>
          <a:p>
            <a:pPr algn="ctr">
              <a:lnSpc>
                <a:spcPts val="3119"/>
              </a:lnSpc>
            </a:pPr>
            <a:r>
              <a:rPr lang="en-US" sz="2599">
                <a:solidFill>
                  <a:srgbClr val="FFFFFF"/>
                </a:solidFill>
                <a:latin typeface="Roboto Condensed Bold"/>
              </a:rPr>
              <a:t>Grabs</a:t>
            </a:r>
          </a:p>
        </p:txBody>
      </p:sp>
      <p:sp>
        <p:nvSpPr>
          <p:cNvPr id="72" name="Freeform 2">
            <a:extLst>
              <a:ext uri="{FF2B5EF4-FFF2-40B4-BE49-F238E27FC236}">
                <a16:creationId xmlns:a16="http://schemas.microsoft.com/office/drawing/2014/main" id="{2E40915E-52AE-3492-E4B9-3D2E7FAB29A7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3" name="TextBox 3">
            <a:extLst>
              <a:ext uri="{FF2B5EF4-FFF2-40B4-BE49-F238E27FC236}">
                <a16:creationId xmlns:a16="http://schemas.microsoft.com/office/drawing/2014/main" id="{9B834E9B-9693-8BF4-AA8B-30E06D67C1CF}"/>
              </a:ext>
            </a:extLst>
          </p:cNvPr>
          <p:cNvSpPr txBox="1"/>
          <p:nvPr/>
        </p:nvSpPr>
        <p:spPr>
          <a:xfrm>
            <a:off x="1028700" y="1019175"/>
            <a:ext cx="4914900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Advantages</a:t>
            </a:r>
          </a:p>
        </p:txBody>
      </p:sp>
      <p:sp>
        <p:nvSpPr>
          <p:cNvPr id="74" name="TextBox 4">
            <a:extLst>
              <a:ext uri="{FF2B5EF4-FFF2-40B4-BE49-F238E27FC236}">
                <a16:creationId xmlns:a16="http://schemas.microsoft.com/office/drawing/2014/main" id="{8FB173FC-B586-5AF6-9BE6-318376106075}"/>
              </a:ext>
            </a:extLst>
          </p:cNvPr>
          <p:cNvSpPr txBox="1"/>
          <p:nvPr/>
        </p:nvSpPr>
        <p:spPr>
          <a:xfrm>
            <a:off x="1028700" y="2354186"/>
            <a:ext cx="9990311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 dirty="0">
                <a:solidFill>
                  <a:srgbClr val="FF6100"/>
                </a:solidFill>
                <a:latin typeface="Roboto Condensed Bold"/>
              </a:rPr>
              <a:t>HIGHEST QUALITY &amp; COMPETITIVE ATTACHMENTS</a:t>
            </a:r>
          </a:p>
        </p:txBody>
      </p:sp>
      <p:sp>
        <p:nvSpPr>
          <p:cNvPr id="79" name="TextBox 9">
            <a:extLst>
              <a:ext uri="{FF2B5EF4-FFF2-40B4-BE49-F238E27FC236}">
                <a16:creationId xmlns:a16="http://schemas.microsoft.com/office/drawing/2014/main" id="{03BA50BC-F761-5EAC-B8BE-9FB74D5ECDFB}"/>
              </a:ext>
            </a:extLst>
          </p:cNvPr>
          <p:cNvSpPr txBox="1"/>
          <p:nvPr/>
        </p:nvSpPr>
        <p:spPr>
          <a:xfrm>
            <a:off x="2083377" y="4008240"/>
            <a:ext cx="6604776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 dirty="0">
                <a:solidFill>
                  <a:srgbClr val="0A3B61"/>
                </a:solidFill>
                <a:latin typeface="Roboto Condensed"/>
              </a:rPr>
              <a:t>Our grabs are built to last! Only using quality metals like </a:t>
            </a:r>
            <a:r>
              <a:rPr lang="en-US" sz="3000" b="1" dirty="0" err="1">
                <a:solidFill>
                  <a:srgbClr val="0A3B61"/>
                </a:solidFill>
                <a:latin typeface="Roboto Condensed"/>
              </a:rPr>
              <a:t>Hardox</a:t>
            </a:r>
            <a:r>
              <a:rPr lang="en-US" sz="3000" b="1" dirty="0">
                <a:solidFill>
                  <a:srgbClr val="0A3B61"/>
                </a:solidFill>
                <a:latin typeface="Roboto Condensed"/>
              </a:rPr>
              <a:t> 400 </a:t>
            </a:r>
            <a:r>
              <a:rPr lang="en-US" sz="3000" dirty="0">
                <a:solidFill>
                  <a:srgbClr val="0A3B61"/>
                </a:solidFill>
                <a:latin typeface="Roboto Condensed"/>
              </a:rPr>
              <a:t>and </a:t>
            </a:r>
            <a:r>
              <a:rPr lang="en-US" sz="3000" b="1" dirty="0">
                <a:solidFill>
                  <a:srgbClr val="0A3B61"/>
                </a:solidFill>
                <a:latin typeface="Roboto Condensed"/>
              </a:rPr>
              <a:t>S500 steel</a:t>
            </a:r>
            <a:r>
              <a:rPr lang="en-US" sz="3000" dirty="0">
                <a:solidFill>
                  <a:srgbClr val="0A3B61"/>
                </a:solidFill>
                <a:latin typeface="Roboto Condensed"/>
              </a:rPr>
              <a:t>.</a:t>
            </a:r>
          </a:p>
        </p:txBody>
      </p:sp>
      <p:sp>
        <p:nvSpPr>
          <p:cNvPr id="80" name="TextBox 10">
            <a:extLst>
              <a:ext uri="{FF2B5EF4-FFF2-40B4-BE49-F238E27FC236}">
                <a16:creationId xmlns:a16="http://schemas.microsoft.com/office/drawing/2014/main" id="{5B913A1B-8FCF-3C52-8399-735707FAFF26}"/>
              </a:ext>
            </a:extLst>
          </p:cNvPr>
          <p:cNvSpPr txBox="1"/>
          <p:nvPr/>
        </p:nvSpPr>
        <p:spPr>
          <a:xfrm>
            <a:off x="10975073" y="4008240"/>
            <a:ext cx="6284227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 dirty="0">
                <a:solidFill>
                  <a:srgbClr val="0A3B61"/>
                </a:solidFill>
                <a:latin typeface="Roboto Condensed"/>
              </a:rPr>
              <a:t>Better by </a:t>
            </a:r>
            <a:r>
              <a:rPr lang="en-US" sz="3000" b="1" dirty="0">
                <a:solidFill>
                  <a:srgbClr val="0A3B61"/>
                </a:solidFill>
                <a:latin typeface="Roboto Condensed"/>
              </a:rPr>
              <a:t>design, </a:t>
            </a:r>
            <a:r>
              <a:rPr lang="en-US" sz="3000" dirty="0">
                <a:solidFill>
                  <a:srgbClr val="0A3B61"/>
                </a:solidFill>
                <a:latin typeface="Roboto Condensed"/>
              </a:rPr>
              <a:t>for operational longevity and cost </a:t>
            </a:r>
            <a:r>
              <a:rPr lang="en-US" sz="3000" b="1" dirty="0">
                <a:solidFill>
                  <a:srgbClr val="0A3B61"/>
                </a:solidFill>
                <a:latin typeface="Roboto Condensed"/>
              </a:rPr>
              <a:t>reduction</a:t>
            </a:r>
            <a:r>
              <a:rPr lang="en-US" sz="3000" dirty="0">
                <a:solidFill>
                  <a:srgbClr val="0A3B61"/>
                </a:solidFill>
                <a:latin typeface="Roboto Condensed"/>
              </a:rPr>
              <a:t>. </a:t>
            </a:r>
            <a:r>
              <a:rPr lang="en-US" sz="3000" b="1" dirty="0">
                <a:solidFill>
                  <a:srgbClr val="0A3B61"/>
                </a:solidFill>
                <a:latin typeface="Roboto Condensed"/>
              </a:rPr>
              <a:t> </a:t>
            </a:r>
            <a:endParaRPr lang="en-US" sz="3000" dirty="0">
              <a:solidFill>
                <a:srgbClr val="0A3B61"/>
              </a:solidFill>
              <a:latin typeface="Roboto Condensed"/>
            </a:endParaRPr>
          </a:p>
        </p:txBody>
      </p:sp>
      <p:sp>
        <p:nvSpPr>
          <p:cNvPr id="81" name="TextBox 11">
            <a:extLst>
              <a:ext uri="{FF2B5EF4-FFF2-40B4-BE49-F238E27FC236}">
                <a16:creationId xmlns:a16="http://schemas.microsoft.com/office/drawing/2014/main" id="{DB13FD4F-DFD5-0F0D-954B-65E76281C37B}"/>
              </a:ext>
            </a:extLst>
          </p:cNvPr>
          <p:cNvSpPr txBox="1"/>
          <p:nvPr/>
        </p:nvSpPr>
        <p:spPr>
          <a:xfrm>
            <a:off x="2083377" y="6294240"/>
            <a:ext cx="6791036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 dirty="0">
                <a:solidFill>
                  <a:srgbClr val="0A3B61"/>
                </a:solidFill>
                <a:latin typeface="Roboto Condensed"/>
              </a:rPr>
              <a:t>Automated welding process that guarantees the best quality and </a:t>
            </a:r>
            <a:r>
              <a:rPr lang="en-US" sz="3000" b="1" dirty="0">
                <a:solidFill>
                  <a:srgbClr val="0A3B61"/>
                </a:solidFill>
                <a:latin typeface="Roboto Condensed"/>
              </a:rPr>
              <a:t>consistency</a:t>
            </a:r>
            <a:r>
              <a:rPr lang="en-US" sz="3000" dirty="0">
                <a:solidFill>
                  <a:srgbClr val="0A3B61"/>
                </a:solidFill>
                <a:latin typeface="Roboto Condensed"/>
              </a:rPr>
              <a:t>.</a:t>
            </a:r>
          </a:p>
        </p:txBody>
      </p:sp>
      <p:sp>
        <p:nvSpPr>
          <p:cNvPr id="82" name="TextBox 12">
            <a:extLst>
              <a:ext uri="{FF2B5EF4-FFF2-40B4-BE49-F238E27FC236}">
                <a16:creationId xmlns:a16="http://schemas.microsoft.com/office/drawing/2014/main" id="{5354DACD-9E28-849A-0D71-2D990ED6E1A4}"/>
              </a:ext>
            </a:extLst>
          </p:cNvPr>
          <p:cNvSpPr txBox="1"/>
          <p:nvPr/>
        </p:nvSpPr>
        <p:spPr>
          <a:xfrm>
            <a:off x="10975073" y="6294240"/>
            <a:ext cx="4153340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 dirty="0">
                <a:solidFill>
                  <a:srgbClr val="0A3B61"/>
                </a:solidFill>
                <a:latin typeface="Roboto Condensed"/>
              </a:rPr>
              <a:t>We manufacture over </a:t>
            </a:r>
            <a:r>
              <a:rPr lang="en-US" sz="3000" dirty="0">
                <a:solidFill>
                  <a:srgbClr val="0A3B61"/>
                </a:solidFill>
                <a:latin typeface="Roboto Condensed Bold"/>
              </a:rPr>
              <a:t>2000 attachments</a:t>
            </a:r>
            <a:r>
              <a:rPr lang="en-US" sz="3000" dirty="0">
                <a:solidFill>
                  <a:srgbClr val="0A3B61"/>
                </a:solidFill>
                <a:latin typeface="Roboto Condensed"/>
              </a:rPr>
              <a:t> per year.</a:t>
            </a:r>
          </a:p>
        </p:txBody>
      </p:sp>
      <p:sp>
        <p:nvSpPr>
          <p:cNvPr id="83" name="TextBox 13">
            <a:extLst>
              <a:ext uri="{FF2B5EF4-FFF2-40B4-BE49-F238E27FC236}">
                <a16:creationId xmlns:a16="http://schemas.microsoft.com/office/drawing/2014/main" id="{1BFA540E-2FEA-BBC4-B738-4E47F3EE943D}"/>
              </a:ext>
            </a:extLst>
          </p:cNvPr>
          <p:cNvSpPr txBox="1"/>
          <p:nvPr/>
        </p:nvSpPr>
        <p:spPr>
          <a:xfrm>
            <a:off x="1028700" y="8272145"/>
            <a:ext cx="16230600" cy="968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0"/>
              </a:lnSpc>
              <a:spcBef>
                <a:spcPct val="0"/>
              </a:spcBef>
            </a:pPr>
            <a:r>
              <a:rPr lang="en-US" sz="2750" dirty="0">
                <a:solidFill>
                  <a:srgbClr val="FF6100"/>
                </a:solidFill>
                <a:latin typeface="Roboto Condensed Bold"/>
              </a:rPr>
              <a:t>RESULT </a:t>
            </a:r>
          </a:p>
          <a:p>
            <a:pPr>
              <a:lnSpc>
                <a:spcPts val="3850"/>
              </a:lnSpc>
              <a:spcBef>
                <a:spcPct val="0"/>
              </a:spcBef>
            </a:pPr>
            <a:r>
              <a:rPr lang="en-US" sz="2750" dirty="0">
                <a:solidFill>
                  <a:srgbClr val="0B3B61"/>
                </a:solidFill>
                <a:latin typeface="Roboto Condensed"/>
              </a:rPr>
              <a:t>Our products are engineered to </a:t>
            </a:r>
            <a:r>
              <a:rPr lang="en-US" sz="2750" dirty="0">
                <a:solidFill>
                  <a:srgbClr val="0B3B61"/>
                </a:solidFill>
                <a:latin typeface="Roboto Condensed Bold"/>
              </a:rPr>
              <a:t>the best, last the longest and reduce operational cost</a:t>
            </a:r>
          </a:p>
        </p:txBody>
      </p:sp>
    </p:spTree>
    <p:extLst>
      <p:ext uri="{BB962C8B-B14F-4D97-AF65-F5344CB8AC3E}">
        <p14:creationId xmlns:p14="http://schemas.microsoft.com/office/powerpoint/2010/main" val="2865146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36CC3-9832-4FC8-F1E3-5481CDDE6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FF79F7-E4E8-679C-4B0D-A6C6E61B5221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940828A-F089-3379-1219-1CF260FD1C23}"/>
              </a:ext>
            </a:extLst>
          </p:cNvPr>
          <p:cNvSpPr txBox="1"/>
          <p:nvPr/>
        </p:nvSpPr>
        <p:spPr>
          <a:xfrm>
            <a:off x="1028700" y="1019175"/>
            <a:ext cx="84963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General construction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7017443-BBBC-F16A-D899-7073534C8EA6}"/>
              </a:ext>
            </a:extLst>
          </p:cNvPr>
          <p:cNvSpPr txBox="1"/>
          <p:nvPr/>
        </p:nvSpPr>
        <p:spPr>
          <a:xfrm>
            <a:off x="4953000" y="6533515"/>
            <a:ext cx="1344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89DC54A8-4C50-9A9C-EFD0-C436127BD92D}"/>
              </a:ext>
            </a:extLst>
          </p:cNvPr>
          <p:cNvSpPr txBox="1">
            <a:spLocks/>
          </p:cNvSpPr>
          <p:nvPr/>
        </p:nvSpPr>
        <p:spPr>
          <a:xfrm>
            <a:off x="271538" y="1885950"/>
            <a:ext cx="7620000" cy="5296156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Bridge: </a:t>
            </a:r>
          </a:p>
          <a:p>
            <a:pPr marL="457188" lvl="1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Welded construction</a:t>
            </a:r>
          </a:p>
          <a:p>
            <a:pPr marL="457188" lvl="1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Load hooks at the sides</a:t>
            </a:r>
          </a:p>
          <a:p>
            <a:pPr marL="457188" lvl="1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Standard ø90mm hydraulic cylinder</a:t>
            </a:r>
          </a:p>
          <a:p>
            <a:pPr marL="457188" lvl="1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Reaction arm also functions as guard for the cylinder</a:t>
            </a:r>
          </a:p>
          <a:p>
            <a:pPr marL="457188" lvl="1" indent="0">
              <a:buFontTx/>
              <a:buNone/>
            </a:pPr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lvl="1"/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lvl="1"/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759BEBF-EFC1-4F46-FFD9-7F82C4557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6727" y="5778291"/>
            <a:ext cx="4294811" cy="3489534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597AD4BB-F987-0342-3A7D-9C5D771044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0" y="1999159"/>
            <a:ext cx="5062462" cy="4115617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703F3844-33D4-F5CB-5C52-7D6C549435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800" y="3460384"/>
            <a:ext cx="3287784" cy="530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31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6C554-933B-F285-ADB7-7F41E8201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62C95CF-91E8-3DE0-09F1-EE2270D00379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C745230-7BF9-61E3-1F01-5E944877883A}"/>
              </a:ext>
            </a:extLst>
          </p:cNvPr>
          <p:cNvSpPr txBox="1"/>
          <p:nvPr/>
        </p:nvSpPr>
        <p:spPr>
          <a:xfrm>
            <a:off x="1028700" y="1019175"/>
            <a:ext cx="6515100" cy="1066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Range of grippers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437939B-4DD4-A69E-C1C8-05CCD944C4BE}"/>
              </a:ext>
            </a:extLst>
          </p:cNvPr>
          <p:cNvGrpSpPr/>
          <p:nvPr/>
        </p:nvGrpSpPr>
        <p:grpSpPr>
          <a:xfrm>
            <a:off x="7250914" y="3736486"/>
            <a:ext cx="3934496" cy="2262604"/>
            <a:chOff x="350543" y="1484784"/>
            <a:chExt cx="4456138" cy="2562584"/>
          </a:xfrm>
        </p:grpSpPr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8A3F25B7-1014-F803-6010-A4A4C0271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0543" y="1484784"/>
              <a:ext cx="4456138" cy="2562584"/>
            </a:xfrm>
            <a:prstGeom prst="rect">
              <a:avLst/>
            </a:prstGeom>
          </p:spPr>
        </p:pic>
        <p:cxnSp>
          <p:nvCxnSpPr>
            <p:cNvPr id="23" name="Straight Connector 8">
              <a:extLst>
                <a:ext uri="{FF2B5EF4-FFF2-40B4-BE49-F238E27FC236}">
                  <a16:creationId xmlns:a16="http://schemas.microsoft.com/office/drawing/2014/main" id="{61768B2B-AD5E-9AAB-3AD5-42DA05A63C2D}"/>
                </a:ext>
              </a:extLst>
            </p:cNvPr>
            <p:cNvCxnSpPr/>
            <p:nvPr/>
          </p:nvCxnSpPr>
          <p:spPr>
            <a:xfrm>
              <a:off x="563861" y="1811488"/>
              <a:ext cx="0" cy="187220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2">
              <a:extLst>
                <a:ext uri="{FF2B5EF4-FFF2-40B4-BE49-F238E27FC236}">
                  <a16:creationId xmlns:a16="http://schemas.microsoft.com/office/drawing/2014/main" id="{449CE0D3-7108-19AF-DABD-484122FEF2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819" y="3655120"/>
              <a:ext cx="4211862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1">
            <a:extLst>
              <a:ext uri="{FF2B5EF4-FFF2-40B4-BE49-F238E27FC236}">
                <a16:creationId xmlns:a16="http://schemas.microsoft.com/office/drawing/2014/main" id="{51AFE01C-ED89-75EB-1A28-7E25C005B4F0}"/>
              </a:ext>
            </a:extLst>
          </p:cNvPr>
          <p:cNvGrpSpPr/>
          <p:nvPr/>
        </p:nvGrpSpPr>
        <p:grpSpPr>
          <a:xfrm>
            <a:off x="7432911" y="5708645"/>
            <a:ext cx="3752499" cy="2308216"/>
            <a:chOff x="532540" y="3456943"/>
            <a:chExt cx="3752499" cy="2308216"/>
          </a:xfrm>
        </p:grpSpPr>
        <p:pic>
          <p:nvPicPr>
            <p:cNvPr id="26" name="Picture 18">
              <a:extLst>
                <a:ext uri="{FF2B5EF4-FFF2-40B4-BE49-F238E27FC236}">
                  <a16:creationId xmlns:a16="http://schemas.microsoft.com/office/drawing/2014/main" id="{1A8B0263-5CE1-F94E-0342-20E3BBB18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2995" y="3456943"/>
              <a:ext cx="3491542" cy="2308216"/>
            </a:xfrm>
            <a:prstGeom prst="rect">
              <a:avLst/>
            </a:prstGeom>
          </p:spPr>
        </p:pic>
        <p:cxnSp>
          <p:nvCxnSpPr>
            <p:cNvPr id="27" name="Straight Connector 19">
              <a:extLst>
                <a:ext uri="{FF2B5EF4-FFF2-40B4-BE49-F238E27FC236}">
                  <a16:creationId xmlns:a16="http://schemas.microsoft.com/office/drawing/2014/main" id="{2BE0AEC6-667C-6249-AFBC-BF2E2511C911}"/>
                </a:ext>
              </a:extLst>
            </p:cNvPr>
            <p:cNvCxnSpPr/>
            <p:nvPr/>
          </p:nvCxnSpPr>
          <p:spPr>
            <a:xfrm>
              <a:off x="532540" y="4059244"/>
              <a:ext cx="0" cy="16530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0">
              <a:extLst>
                <a:ext uri="{FF2B5EF4-FFF2-40B4-BE49-F238E27FC236}">
                  <a16:creationId xmlns:a16="http://schemas.microsoft.com/office/drawing/2014/main" id="{429D9659-661B-7FD3-B25A-93CB1194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9874" y="5673782"/>
              <a:ext cx="3725165" cy="1327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35">
            <a:extLst>
              <a:ext uri="{FF2B5EF4-FFF2-40B4-BE49-F238E27FC236}">
                <a16:creationId xmlns:a16="http://schemas.microsoft.com/office/drawing/2014/main" id="{940F07AA-2219-F125-5FCF-81DB08A5F6CF}"/>
              </a:ext>
            </a:extLst>
          </p:cNvPr>
          <p:cNvGrpSpPr/>
          <p:nvPr/>
        </p:nvGrpSpPr>
        <p:grpSpPr>
          <a:xfrm>
            <a:off x="12852511" y="5736852"/>
            <a:ext cx="3249604" cy="2247900"/>
            <a:chOff x="5942740" y="3426288"/>
            <a:chExt cx="3249604" cy="2247900"/>
          </a:xfrm>
        </p:grpSpPr>
        <p:pic>
          <p:nvPicPr>
            <p:cNvPr id="30" name="Picture 25">
              <a:extLst>
                <a:ext uri="{FF2B5EF4-FFF2-40B4-BE49-F238E27FC236}">
                  <a16:creationId xmlns:a16="http://schemas.microsoft.com/office/drawing/2014/main" id="{A8F29A5B-9609-56DF-22AB-3B10C0051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97364" y="3426288"/>
              <a:ext cx="2562932" cy="2247494"/>
            </a:xfrm>
            <a:prstGeom prst="rect">
              <a:avLst/>
            </a:prstGeom>
          </p:spPr>
        </p:pic>
        <p:cxnSp>
          <p:nvCxnSpPr>
            <p:cNvPr id="31" name="Straight Connector 26">
              <a:extLst>
                <a:ext uri="{FF2B5EF4-FFF2-40B4-BE49-F238E27FC236}">
                  <a16:creationId xmlns:a16="http://schemas.microsoft.com/office/drawing/2014/main" id="{3C8B8720-E87C-1BD7-61C5-020627C6E68D}"/>
                </a:ext>
              </a:extLst>
            </p:cNvPr>
            <p:cNvCxnSpPr/>
            <p:nvPr/>
          </p:nvCxnSpPr>
          <p:spPr>
            <a:xfrm>
              <a:off x="5942740" y="4021144"/>
              <a:ext cx="0" cy="16530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27">
              <a:extLst>
                <a:ext uri="{FF2B5EF4-FFF2-40B4-BE49-F238E27FC236}">
                  <a16:creationId xmlns:a16="http://schemas.microsoft.com/office/drawing/2014/main" id="{729CA1E4-BFE6-2A50-EA34-508C75DED1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70074" y="5648957"/>
              <a:ext cx="322227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4">
            <a:extLst>
              <a:ext uri="{FF2B5EF4-FFF2-40B4-BE49-F238E27FC236}">
                <a16:creationId xmlns:a16="http://schemas.microsoft.com/office/drawing/2014/main" id="{816B2ECA-25F5-D63F-7303-D06BD7779626}"/>
              </a:ext>
            </a:extLst>
          </p:cNvPr>
          <p:cNvGrpSpPr/>
          <p:nvPr/>
        </p:nvGrpSpPr>
        <p:grpSpPr>
          <a:xfrm>
            <a:off x="12825177" y="3467100"/>
            <a:ext cx="3204929" cy="2247494"/>
            <a:chOff x="5915407" y="1115112"/>
            <a:chExt cx="3204929" cy="2247494"/>
          </a:xfrm>
        </p:grpSpPr>
        <p:pic>
          <p:nvPicPr>
            <p:cNvPr id="34" name="Picture 23">
              <a:extLst>
                <a:ext uri="{FF2B5EF4-FFF2-40B4-BE49-F238E27FC236}">
                  <a16:creationId xmlns:a16="http://schemas.microsoft.com/office/drawing/2014/main" id="{B4E88352-26F3-5870-E3C5-CEB753545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70515" y="1115112"/>
              <a:ext cx="2833797" cy="2247494"/>
            </a:xfrm>
            <a:prstGeom prst="rect">
              <a:avLst/>
            </a:prstGeom>
          </p:spPr>
        </p:pic>
        <p:cxnSp>
          <p:nvCxnSpPr>
            <p:cNvPr id="35" name="Straight Connector 28">
              <a:extLst>
                <a:ext uri="{FF2B5EF4-FFF2-40B4-BE49-F238E27FC236}">
                  <a16:creationId xmlns:a16="http://schemas.microsoft.com/office/drawing/2014/main" id="{2739508D-66E2-8653-2254-7D93768458C3}"/>
                </a:ext>
              </a:extLst>
            </p:cNvPr>
            <p:cNvCxnSpPr/>
            <p:nvPr/>
          </p:nvCxnSpPr>
          <p:spPr>
            <a:xfrm>
              <a:off x="5915407" y="1657171"/>
              <a:ext cx="0" cy="16530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9">
              <a:extLst>
                <a:ext uri="{FF2B5EF4-FFF2-40B4-BE49-F238E27FC236}">
                  <a16:creationId xmlns:a16="http://schemas.microsoft.com/office/drawing/2014/main" id="{D5727295-CF18-94A4-2755-835825B3E4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2741" y="3284984"/>
              <a:ext cx="3177595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DE66D49-53B6-CDC5-D011-D23F36D27668}"/>
              </a:ext>
            </a:extLst>
          </p:cNvPr>
          <p:cNvSpPr txBox="1"/>
          <p:nvPr/>
        </p:nvSpPr>
        <p:spPr>
          <a:xfrm>
            <a:off x="735716" y="2905772"/>
            <a:ext cx="63600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000" b="1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No leftovers! </a:t>
            </a: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The gripper operates in a 90 degrees angle and cleans out the entire truck. </a:t>
            </a:r>
            <a:endParaRPr lang="en-GB" sz="3000" b="1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8485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/>
          <p:cNvSpPr txBox="1"/>
          <p:nvPr/>
        </p:nvSpPr>
        <p:spPr>
          <a:xfrm>
            <a:off x="1028700" y="1019175"/>
            <a:ext cx="95631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Concept for clamshell</a:t>
            </a:r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4FFDE44B-0822-571E-102F-5358ECC249EE}"/>
              </a:ext>
            </a:extLst>
          </p:cNvPr>
          <p:cNvSpPr txBox="1">
            <a:spLocks/>
          </p:cNvSpPr>
          <p:nvPr/>
        </p:nvSpPr>
        <p:spPr>
          <a:xfrm>
            <a:off x="1752600" y="2445955"/>
            <a:ext cx="4224931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91624BE-93E1-2A98-44C2-3E20F113D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458" y="2051445"/>
            <a:ext cx="3592899" cy="3501757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39812BE0-1BB9-4C62-88A6-2E571842F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7859" y="5951439"/>
            <a:ext cx="3736543" cy="3364689"/>
          </a:xfrm>
          <a:prstGeom prst="rect">
            <a:avLst/>
          </a:prstGeom>
        </p:spPr>
      </p:pic>
      <p:sp>
        <p:nvSpPr>
          <p:cNvPr id="10" name="Tijdelijke aanduiding voor inhoud 3">
            <a:extLst>
              <a:ext uri="{FF2B5EF4-FFF2-40B4-BE49-F238E27FC236}">
                <a16:creationId xmlns:a16="http://schemas.microsoft.com/office/drawing/2014/main" id="{03AA88D0-079F-B554-00E2-81388EEA3E91}"/>
              </a:ext>
            </a:extLst>
          </p:cNvPr>
          <p:cNvSpPr txBox="1">
            <a:spLocks/>
          </p:cNvSpPr>
          <p:nvPr/>
        </p:nvSpPr>
        <p:spPr>
          <a:xfrm>
            <a:off x="1026242" y="2238694"/>
            <a:ext cx="701040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Gripper clamshells: </a:t>
            </a:r>
          </a:p>
          <a:p>
            <a:pPr marL="457188" lvl="1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Equipped with two ribs </a:t>
            </a:r>
          </a:p>
          <a:p>
            <a:pPr marL="457188" lvl="1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Reinforced clamshell sides </a:t>
            </a:r>
          </a:p>
          <a:p>
            <a:pPr marL="457188" lvl="1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An intermediate tube to keep the side-plates rigid</a:t>
            </a:r>
          </a:p>
          <a:p>
            <a:pPr marL="457188" lvl="1" indent="0">
              <a:buNone/>
            </a:pP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Exchangeable knife edge</a:t>
            </a:r>
          </a:p>
          <a:p>
            <a:pPr marL="457188" lvl="1" indent="0">
              <a:buFontTx/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9493EBEE-D87A-E480-FEA7-7FFE6E2B3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9495" y="2179537"/>
            <a:ext cx="4149815" cy="33736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72CF6-44DB-7CA1-57DB-56F9383FE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0D91FE8-09CD-CDEC-AA7D-8506A5623294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23CA769-A09D-85C0-68F5-B210BD585262}"/>
              </a:ext>
            </a:extLst>
          </p:cNvPr>
          <p:cNvSpPr txBox="1"/>
          <p:nvPr/>
        </p:nvSpPr>
        <p:spPr>
          <a:xfrm>
            <a:off x="1028700" y="1019175"/>
            <a:ext cx="85725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Concept for connection</a:t>
            </a:r>
          </a:p>
        </p:txBody>
      </p:sp>
      <p:pic>
        <p:nvPicPr>
          <p:cNvPr id="5" name="Picture 20">
            <a:extLst>
              <a:ext uri="{FF2B5EF4-FFF2-40B4-BE49-F238E27FC236}">
                <a16:creationId xmlns:a16="http://schemas.microsoft.com/office/drawing/2014/main" id="{79185F8C-A760-ADCC-ADD7-7A888CB79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145" y="4452102"/>
            <a:ext cx="7940626" cy="4608804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3B14EACA-D031-D424-9045-2C99BB8CA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8663" y="1931472"/>
            <a:ext cx="5793938" cy="3750434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4F1051F9-A2BC-2E66-EF35-B35F66C5BC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3858" y="5525152"/>
            <a:ext cx="5984939" cy="336232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6D7A3E6-3A26-FFB1-8669-FE5522C2A66D}"/>
              </a:ext>
            </a:extLst>
          </p:cNvPr>
          <p:cNvSpPr txBox="1"/>
          <p:nvPr/>
        </p:nvSpPr>
        <p:spPr>
          <a:xfrm>
            <a:off x="2065313" y="2051445"/>
            <a:ext cx="9144000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Bridge/Clams connection: </a:t>
            </a:r>
          </a:p>
          <a:p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	</a:t>
            </a:r>
            <a:r>
              <a:rPr lang="en-US" sz="32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Pins and bushes </a:t>
            </a:r>
            <a:r>
              <a:rPr lang="en-US" sz="3200" b="1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extend fully through </a:t>
            </a:r>
            <a:r>
              <a:rPr lang="en-US" sz="32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the 	structure to manage torque effectively.</a:t>
            </a:r>
            <a:br>
              <a:rPr lang="en-US" sz="32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en-US" sz="32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	A steel plate is used to secure the connection, 	ensuring </a:t>
            </a:r>
            <a:r>
              <a:rPr lang="en-US" sz="3200" b="1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safety.</a:t>
            </a:r>
            <a:endParaRPr lang="en-GB" sz="3000" b="1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5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AEA91-5308-00D8-0300-B4DAE8795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068862-3B46-1002-98F1-F0670A902D32}"/>
              </a:ext>
            </a:extLst>
          </p:cNvPr>
          <p:cNvSpPr/>
          <p:nvPr/>
        </p:nvSpPr>
        <p:spPr>
          <a:xfrm>
            <a:off x="16119321" y="1028700"/>
            <a:ext cx="1139979" cy="857250"/>
          </a:xfrm>
          <a:custGeom>
            <a:avLst/>
            <a:gdLst/>
            <a:ahLst/>
            <a:cxnLst/>
            <a:rect l="l" t="t" r="r" b="b"/>
            <a:pathLst>
              <a:path w="1139979" h="857250">
                <a:moveTo>
                  <a:pt x="0" y="0"/>
                </a:moveTo>
                <a:lnTo>
                  <a:pt x="1139979" y="0"/>
                </a:lnTo>
                <a:lnTo>
                  <a:pt x="1139979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" r="-4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0BA5E70-543D-307E-02C8-14EF258C45D6}"/>
              </a:ext>
            </a:extLst>
          </p:cNvPr>
          <p:cNvSpPr txBox="1"/>
          <p:nvPr/>
        </p:nvSpPr>
        <p:spPr>
          <a:xfrm>
            <a:off x="1028700" y="1019175"/>
            <a:ext cx="9715500" cy="1032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6999" dirty="0">
                <a:solidFill>
                  <a:srgbClr val="0A3B61"/>
                </a:solidFill>
                <a:latin typeface="Roboto Condensed Bold"/>
              </a:rPr>
              <a:t>FEM Results 260 BAR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284D9D-ACB4-EB36-B19F-DAAF61D7C5C6}"/>
              </a:ext>
            </a:extLst>
          </p:cNvPr>
          <p:cNvSpPr txBox="1">
            <a:spLocks/>
          </p:cNvSpPr>
          <p:nvPr/>
        </p:nvSpPr>
        <p:spPr>
          <a:xfrm>
            <a:off x="6345202" y="3864263"/>
            <a:ext cx="649246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 typeface="Arial" pitchFamily="34" charset="0"/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A3246CFD-29CB-13F9-61A4-E2FC5D278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5131606"/>
            <a:ext cx="5663952" cy="4136219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CD55C03A-F6E6-1437-7BCF-46EE5B7A0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7050" y="5131606"/>
            <a:ext cx="5582711" cy="3960440"/>
          </a:xfrm>
          <a:prstGeom prst="rect">
            <a:avLst/>
          </a:prstGeom>
        </p:spPr>
      </p:pic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E4F84756-FD42-CF4F-88B2-FA3E85D39E59}"/>
              </a:ext>
            </a:extLst>
          </p:cNvPr>
          <p:cNvSpPr txBox="1">
            <a:spLocks/>
          </p:cNvSpPr>
          <p:nvPr/>
        </p:nvSpPr>
        <p:spPr>
          <a:xfrm>
            <a:off x="8077200" y="3855791"/>
            <a:ext cx="649246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 typeface="Arial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B31F326B-772E-13E7-B0BD-70614F702E08}"/>
              </a:ext>
            </a:extLst>
          </p:cNvPr>
          <p:cNvSpPr txBox="1">
            <a:spLocks/>
          </p:cNvSpPr>
          <p:nvPr/>
        </p:nvSpPr>
        <p:spPr>
          <a:xfrm>
            <a:off x="8077200" y="3318788"/>
            <a:ext cx="7386720" cy="5395090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32" indent="-28574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2971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160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349" indent="-228594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5"/>
              </a:buBlip>
              <a:defRPr sz="1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Max deformation at clamshell side where they are not connected (the halves can move into </a:t>
            </a:r>
            <a:r>
              <a:rPr lang="en-GB" sz="3000" dirty="0" err="1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eachother</a:t>
            </a:r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)</a:t>
            </a:r>
          </a:p>
          <a:p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Wingdings" panose="05000000000000000000" pitchFamily="2" charset="2"/>
            </a:endParaRPr>
          </a:p>
          <a:p>
            <a:r>
              <a:rPr lang="en-GB" sz="3000" dirty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Wingdings" panose="05000000000000000000" pitchFamily="2" charset="2"/>
              </a:rPr>
              <a:t>Displayed in 22x exaggerated scale</a:t>
            </a:r>
            <a:endParaRPr lang="en-GB" sz="3000" dirty="0">
              <a:solidFill>
                <a:schemeClr val="tx2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457188" lvl="1" indent="0">
              <a:buFontTx/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914377" lvl="2" indent="0">
              <a:buFontTx/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4802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496</Words>
  <Application>Microsoft Office PowerPoint</Application>
  <PresentationFormat>Aangepast</PresentationFormat>
  <Paragraphs>203</Paragraphs>
  <Slides>13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1" baseType="lpstr">
      <vt:lpstr>Roboto Condensed Bold</vt:lpstr>
      <vt:lpstr>Calibri</vt:lpstr>
      <vt:lpstr>Roboto Condensed Italics</vt:lpstr>
      <vt:lpstr>Aptos</vt:lpstr>
      <vt:lpstr>Wingdings</vt:lpstr>
      <vt:lpstr>Arial</vt:lpstr>
      <vt:lpstr>Roboto Condensed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Gusella-Bakker Bedrijfspresentatie</dc:title>
  <dc:creator>Angela van Poecke</dc:creator>
  <cp:lastModifiedBy>Denzel Misasa</cp:lastModifiedBy>
  <cp:revision>23</cp:revision>
  <cp:lastPrinted>2025-06-27T13:25:29Z</cp:lastPrinted>
  <dcterms:created xsi:type="dcterms:W3CDTF">2006-08-16T00:00:00Z</dcterms:created>
  <dcterms:modified xsi:type="dcterms:W3CDTF">2026-06-26T06:41:02Z</dcterms:modified>
  <dc:identifier>DAF5rp09VB0</dc:identifier>
</cp:coreProperties>
</file>